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366" r:id="rId2"/>
    <p:sldId id="367" r:id="rId3"/>
    <p:sldId id="256" r:id="rId4"/>
    <p:sldId id="389" r:id="rId5"/>
    <p:sldId id="258" r:id="rId6"/>
    <p:sldId id="259" r:id="rId7"/>
    <p:sldId id="257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328" r:id="rId16"/>
    <p:sldId id="269" r:id="rId17"/>
    <p:sldId id="268" r:id="rId18"/>
    <p:sldId id="327" r:id="rId19"/>
    <p:sldId id="270" r:id="rId20"/>
    <p:sldId id="275" r:id="rId21"/>
    <p:sldId id="276" r:id="rId22"/>
    <p:sldId id="271" r:id="rId23"/>
    <p:sldId id="272" r:id="rId24"/>
    <p:sldId id="273" r:id="rId25"/>
    <p:sldId id="274" r:id="rId26"/>
    <p:sldId id="277" r:id="rId27"/>
    <p:sldId id="310" r:id="rId28"/>
    <p:sldId id="313" r:id="rId29"/>
    <p:sldId id="311" r:id="rId30"/>
    <p:sldId id="312" r:id="rId31"/>
    <p:sldId id="278" r:id="rId32"/>
    <p:sldId id="279" r:id="rId33"/>
    <p:sldId id="280" r:id="rId34"/>
    <p:sldId id="369" r:id="rId35"/>
    <p:sldId id="281" r:id="rId36"/>
    <p:sldId id="282" r:id="rId37"/>
    <p:sldId id="283" r:id="rId38"/>
    <p:sldId id="398" r:id="rId39"/>
    <p:sldId id="284" r:id="rId40"/>
    <p:sldId id="285" r:id="rId41"/>
    <p:sldId id="339" r:id="rId42"/>
    <p:sldId id="286" r:id="rId43"/>
    <p:sldId id="287" r:id="rId44"/>
    <p:sldId id="370" r:id="rId45"/>
    <p:sldId id="288" r:id="rId46"/>
    <p:sldId id="289" r:id="rId47"/>
    <p:sldId id="290" r:id="rId48"/>
    <p:sldId id="291" r:id="rId49"/>
    <p:sldId id="292" r:id="rId50"/>
    <p:sldId id="316" r:id="rId51"/>
    <p:sldId id="293" r:id="rId52"/>
    <p:sldId id="294" r:id="rId53"/>
    <p:sldId id="295" r:id="rId54"/>
    <p:sldId id="372" r:id="rId55"/>
    <p:sldId id="392" r:id="rId56"/>
    <p:sldId id="374" r:id="rId57"/>
    <p:sldId id="376" r:id="rId58"/>
    <p:sldId id="375" r:id="rId59"/>
    <p:sldId id="391" r:id="rId60"/>
    <p:sldId id="296" r:id="rId61"/>
    <p:sldId id="342" r:id="rId62"/>
    <p:sldId id="317" r:id="rId63"/>
    <p:sldId id="297" r:id="rId64"/>
    <p:sldId id="299" r:id="rId65"/>
    <p:sldId id="319" r:id="rId66"/>
    <p:sldId id="298" r:id="rId67"/>
    <p:sldId id="377" r:id="rId68"/>
    <p:sldId id="380" r:id="rId69"/>
    <p:sldId id="300" r:id="rId70"/>
    <p:sldId id="301" r:id="rId71"/>
    <p:sldId id="302" r:id="rId72"/>
    <p:sldId id="303" r:id="rId73"/>
    <p:sldId id="304" r:id="rId74"/>
    <p:sldId id="320" r:id="rId75"/>
    <p:sldId id="321" r:id="rId76"/>
    <p:sldId id="325" r:id="rId77"/>
    <p:sldId id="322" r:id="rId78"/>
    <p:sldId id="324" r:id="rId79"/>
    <p:sldId id="323" r:id="rId80"/>
    <p:sldId id="385" r:id="rId81"/>
    <p:sldId id="386" r:id="rId82"/>
    <p:sldId id="305" r:id="rId83"/>
    <p:sldId id="306" r:id="rId84"/>
    <p:sldId id="344" r:id="rId85"/>
    <p:sldId id="381" r:id="rId86"/>
    <p:sldId id="308" r:id="rId87"/>
    <p:sldId id="382" r:id="rId88"/>
    <p:sldId id="383" r:id="rId89"/>
    <p:sldId id="387" r:id="rId90"/>
    <p:sldId id="326" r:id="rId91"/>
    <p:sldId id="329" r:id="rId92"/>
    <p:sldId id="330" r:id="rId93"/>
    <p:sldId id="332" r:id="rId94"/>
    <p:sldId id="333" r:id="rId95"/>
    <p:sldId id="334" r:id="rId96"/>
    <p:sldId id="335" r:id="rId97"/>
    <p:sldId id="336" r:id="rId98"/>
    <p:sldId id="337" r:id="rId99"/>
    <p:sldId id="341" r:id="rId100"/>
    <p:sldId id="338" r:id="rId101"/>
    <p:sldId id="340" r:id="rId102"/>
    <p:sldId id="343" r:id="rId103"/>
    <p:sldId id="345" r:id="rId104"/>
    <p:sldId id="347" r:id="rId105"/>
    <p:sldId id="348" r:id="rId106"/>
    <p:sldId id="349" r:id="rId107"/>
    <p:sldId id="350" r:id="rId108"/>
    <p:sldId id="354" r:id="rId109"/>
    <p:sldId id="352" r:id="rId110"/>
    <p:sldId id="353" r:id="rId111"/>
    <p:sldId id="351" r:id="rId112"/>
    <p:sldId id="364" r:id="rId113"/>
    <p:sldId id="346" r:id="rId114"/>
    <p:sldId id="362" r:id="rId115"/>
    <p:sldId id="363" r:id="rId116"/>
    <p:sldId id="359" r:id="rId117"/>
    <p:sldId id="360" r:id="rId118"/>
    <p:sldId id="393" r:id="rId119"/>
    <p:sldId id="365" r:id="rId120"/>
    <p:sldId id="361" r:id="rId121"/>
    <p:sldId id="394" r:id="rId122"/>
    <p:sldId id="390" r:id="rId123"/>
    <p:sldId id="395" r:id="rId124"/>
    <p:sldId id="397" r:id="rId125"/>
  </p:sldIdLst>
  <p:sldSz cx="9144000" cy="6858000" type="screen4x3"/>
  <p:notesSz cx="6940550" cy="9226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923ED"/>
    <a:srgbClr val="4070AA"/>
    <a:srgbClr val="FFFF00"/>
    <a:srgbClr val="E9F91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90.wmf"/><Relationship Id="rId4" Type="http://schemas.openxmlformats.org/officeDocument/2006/relationships/image" Target="../media/image14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Relationship Id="rId4" Type="http://schemas.openxmlformats.org/officeDocument/2006/relationships/image" Target="../media/image19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5" Type="http://schemas.openxmlformats.org/officeDocument/2006/relationships/image" Target="../media/image198.wmf"/><Relationship Id="rId4" Type="http://schemas.openxmlformats.org/officeDocument/2006/relationships/image" Target="../media/image196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3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3" Type="http://schemas.openxmlformats.org/officeDocument/2006/relationships/image" Target="../media/image217.wmf"/><Relationship Id="rId7" Type="http://schemas.openxmlformats.org/officeDocument/2006/relationships/image" Target="../media/image221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5" Type="http://schemas.openxmlformats.org/officeDocument/2006/relationships/image" Target="../media/image219.wmf"/><Relationship Id="rId4" Type="http://schemas.openxmlformats.org/officeDocument/2006/relationships/image" Target="../media/image218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3" Type="http://schemas.openxmlformats.org/officeDocument/2006/relationships/image" Target="../media/image224.wmf"/><Relationship Id="rId7" Type="http://schemas.openxmlformats.org/officeDocument/2006/relationships/image" Target="../media/image221.wmf"/><Relationship Id="rId2" Type="http://schemas.openxmlformats.org/officeDocument/2006/relationships/image" Target="../media/image223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5" Type="http://schemas.openxmlformats.org/officeDocument/2006/relationships/image" Target="../media/image226.wmf"/><Relationship Id="rId4" Type="http://schemas.openxmlformats.org/officeDocument/2006/relationships/image" Target="../media/image225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7" Type="http://schemas.openxmlformats.org/officeDocument/2006/relationships/image" Target="../media/image233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6" Type="http://schemas.openxmlformats.org/officeDocument/2006/relationships/image" Target="../media/image232.wmf"/><Relationship Id="rId5" Type="http://schemas.openxmlformats.org/officeDocument/2006/relationships/image" Target="../media/image231.wmf"/><Relationship Id="rId4" Type="http://schemas.openxmlformats.org/officeDocument/2006/relationships/image" Target="../media/image230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4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5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0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2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9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wmf"/><Relationship Id="rId1" Type="http://schemas.openxmlformats.org/officeDocument/2006/relationships/image" Target="../media/image268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wmf"/><Relationship Id="rId1" Type="http://schemas.openxmlformats.org/officeDocument/2006/relationships/image" Target="../media/image272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6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7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7572" cy="46132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1372" y="0"/>
            <a:ext cx="3007572" cy="46132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34FC1659-9F68-4B91-AD1D-2DBDA4E4DEE7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3621"/>
            <a:ext cx="3007572" cy="461328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1372" y="8763621"/>
            <a:ext cx="3007572" cy="461328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77FD875-6838-49F3-92D3-C855C3D9B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62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83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0650" y="0"/>
            <a:ext cx="30083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A39E4-9F6D-4EE1-B5D3-24AE2905DD6C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3088"/>
            <a:ext cx="5553075" cy="415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3000"/>
            <a:ext cx="3008313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0650" y="8763000"/>
            <a:ext cx="3008313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BBCDD-0B7D-4C7F-B62B-BB200D725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4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BCDD-0B7D-4C7F-B62B-BB200D725F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BCDD-0B7D-4C7F-B62B-BB200D725F4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1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from </a:t>
            </a:r>
            <a:r>
              <a:rPr lang="en-US" dirty="0" err="1" smtClean="0"/>
              <a:t>Slotine</a:t>
            </a:r>
            <a:r>
              <a:rPr lang="en-US" dirty="0" smtClean="0"/>
              <a:t> page 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BCDD-0B7D-4C7F-B62B-BB200D725F4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6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F17D4-A7D7-43FD-A862-7B97B5616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F17D4-A7D7-43FD-A862-7B97B5616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F17D4-A7D7-43FD-A862-7B97B5616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F17D4-A7D7-43FD-A862-7B97B5616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F17D4-A7D7-43FD-A862-7B97B5616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F17D4-A7D7-43FD-A862-7B97B5616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F17D4-A7D7-43FD-A862-7B97B5616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6620759" y="60900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1F17D4-A7D7-43FD-A862-7B97B56168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F17D4-A7D7-43FD-A862-7B97B5616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F17D4-A7D7-43FD-A862-7B97B5616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F17D4-A7D7-43FD-A862-7B97B5616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38C2-2650-4138-8656-CCC92C040A95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1320" y="6240545"/>
            <a:ext cx="63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E08FEC4-6960-4CDE-BCF0-560F390B671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240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241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242.wmf"/><Relationship Id="rId4" Type="http://schemas.openxmlformats.org/officeDocument/2006/relationships/oleObject" Target="../embeddings/oleObject152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249.wmf"/><Relationship Id="rId4" Type="http://schemas.openxmlformats.org/officeDocument/2006/relationships/oleObject" Target="../embeddings/oleObject153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0.png"/><Relationship Id="rId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3" Type="http://schemas.openxmlformats.org/officeDocument/2006/relationships/image" Target="../media/image256.png"/><Relationship Id="rId7" Type="http://schemas.openxmlformats.org/officeDocument/2006/relationships/image" Target="../media/image253.wmf"/><Relationship Id="rId12" Type="http://schemas.openxmlformats.org/officeDocument/2006/relationships/image" Target="../media/image25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255.wmf"/><Relationship Id="rId5" Type="http://schemas.openxmlformats.org/officeDocument/2006/relationships/image" Target="../media/image258.png"/><Relationship Id="rId10" Type="http://schemas.openxmlformats.org/officeDocument/2006/relationships/oleObject" Target="../embeddings/oleObject156.bin"/><Relationship Id="rId4" Type="http://schemas.openxmlformats.org/officeDocument/2006/relationships/image" Target="../media/image257.png"/><Relationship Id="rId9" Type="http://schemas.openxmlformats.org/officeDocument/2006/relationships/image" Target="../media/image254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9.png"/><Relationship Id="rId4" Type="http://schemas.openxmlformats.org/officeDocument/2006/relationships/image" Target="../media/image262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image" Target="../media/image270.png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68.w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271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wmf"/><Relationship Id="rId3" Type="http://schemas.openxmlformats.org/officeDocument/2006/relationships/image" Target="../media/image270.png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72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27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275.w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276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277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27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6.wmf"/><Relationship Id="rId3" Type="http://schemas.openxmlformats.org/officeDocument/2006/relationships/image" Target="../media/image38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3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9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6.wmf"/><Relationship Id="rId9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.wmf"/><Relationship Id="rId18" Type="http://schemas.openxmlformats.org/officeDocument/2006/relationships/image" Target="../media/image7.wmf"/><Relationship Id="rId3" Type="http://schemas.openxmlformats.org/officeDocument/2006/relationships/hyperlink" Target="http://rds.yahoo.com/_ylt=A0PDoX4fZk9NGhoAqEKJzbkF;_ylu=X3oDMTBwb2JycDJkBHBvcwM4BHNlYwNzcgR2dGlkA0kxMzRfODQ-/SIG=1isq21ljf/EXP=1297077919/**http:/images.search.yahoo.com/images/view?back=http://images.search.yahoo.com/search/images?p=wolf&amp;ei=UTF-8&amp;fr=yfp-t-701&amp;w=1600&amp;h=1200&amp;imgurl=howlingforjustice.files.wordpress.com/2010/06/wolf-gray-color-beautiful-kewl1.jpg&amp;rurl=http://howlingforjustice.wordpress.com/category/wolf-delisting-lawsuit/&amp;size=309KB&amp;name=...+Will+Hear+Or...&amp;p=wolf&amp;oid=a0787eaf41bcae9dadd5b0250ef66543&amp;fr2=&amp;no=8&amp;tt=5030000&amp;sigr=127gp01kr&amp;sigi=12h26j1jr&amp;sigb=129ljqsm5&amp;.crumb=EhsQPE/WzcB" TargetMode="External"/><Relationship Id="rId21" Type="http://schemas.openxmlformats.org/officeDocument/2006/relationships/oleObject" Target="../embeddings/oleObject7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4.wmf"/><Relationship Id="rId5" Type="http://schemas.openxmlformats.org/officeDocument/2006/relationships/hyperlink" Target="http://rds.yahoo.com/_ylt=A0PDoX4_Zk9N1BcAqa.JzbkF;_ylu=X3oDMTBwcjhuY3JpBHBvcwM0BHNlYwNzcgR2dGlkA0kxMzRfODQ-/SIG=1gcsof7k6/EXP=1297077951/**http:/images.search.yahoo.com/images/view?back=http://images.search.yahoo.com/search/images?p=sheep&amp;ei=utf-8&amp;fr=yfp-t-701&amp;w=757&amp;h=480&amp;imgurl=www.sheepofhispasture.com/images/sheep_in_pasture.jpg&amp;rurl=http://www.sheepofhispasture.com/&amp;size=115KB&amp;name=True+Christians+...&amp;p=sheep&amp;oid=fb24f6e0e6a889ee22d7f7c8a8d19763&amp;fr2=&amp;no=4&amp;tt=2280000&amp;sigr=1118eia4r&amp;sigi=11lqdh9h2&amp;sigb=12ac7b26a&amp;.crumb=EhsQPE/WzcB" TargetMode="External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2.bin"/><Relationship Id="rId19" Type="http://schemas.openxmlformats.org/officeDocument/2006/relationships/oleObject" Target="../embeddings/oleObject6.bin"/><Relationship Id="rId4" Type="http://schemas.openxmlformats.org/officeDocument/2006/relationships/image" Target="../media/image10.jpeg"/><Relationship Id="rId9" Type="http://schemas.openxmlformats.org/officeDocument/2006/relationships/image" Target="../media/image3.wmf"/><Relationship Id="rId14" Type="http://schemas.openxmlformats.org/officeDocument/2006/relationships/image" Target="../media/image13.png"/><Relationship Id="rId22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9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8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4.png"/><Relationship Id="rId5" Type="http://schemas.openxmlformats.org/officeDocument/2006/relationships/image" Target="../media/image72.wmf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9.wmf"/><Relationship Id="rId11" Type="http://schemas.openxmlformats.org/officeDocument/2006/relationships/image" Target="../media/image86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82.wmf"/><Relationship Id="rId10" Type="http://schemas.openxmlformats.org/officeDocument/2006/relationships/image" Target="../media/image85.png"/><Relationship Id="rId4" Type="http://schemas.openxmlformats.org/officeDocument/2006/relationships/image" Target="../media/image78.wmf"/><Relationship Id="rId9" Type="http://schemas.openxmlformats.org/officeDocument/2006/relationships/image" Target="../media/image84.png"/><Relationship Id="rId14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91.png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8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png"/><Relationship Id="rId5" Type="http://schemas.openxmlformats.org/officeDocument/2006/relationships/image" Target="../media/image92.wmf"/><Relationship Id="rId4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4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5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4.png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107.wmf"/><Relationship Id="rId4" Type="http://schemas.openxmlformats.org/officeDocument/2006/relationships/image" Target="../media/image109.png"/><Relationship Id="rId9" Type="http://schemas.openxmlformats.org/officeDocument/2006/relationships/oleObject" Target="../embeddings/oleObject5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5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5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59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5.png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6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2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4.bin"/><Relationship Id="rId7" Type="http://schemas.openxmlformats.org/officeDocument/2006/relationships/image" Target="../media/image1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29.wmf"/><Relationship Id="rId9" Type="http://schemas.openxmlformats.org/officeDocument/2006/relationships/image" Target="../media/image13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67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133.png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136.wmf"/><Relationship Id="rId5" Type="http://schemas.openxmlformats.org/officeDocument/2006/relationships/image" Target="../media/image122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137.png"/><Relationship Id="rId9" Type="http://schemas.openxmlformats.org/officeDocument/2006/relationships/image" Target="../media/image135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141.pn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40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13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44.png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6.emf"/><Relationship Id="rId11" Type="http://schemas.openxmlformats.org/officeDocument/2006/relationships/image" Target="../media/image143.wmf"/><Relationship Id="rId5" Type="http://schemas.openxmlformats.org/officeDocument/2006/relationships/image" Target="../media/image145.png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141.png"/><Relationship Id="rId9" Type="http://schemas.openxmlformats.org/officeDocument/2006/relationships/image" Target="../media/image1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153.png"/><Relationship Id="rId7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50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52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157.emf"/><Relationship Id="rId7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154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56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62.wmf"/><Relationship Id="rId4" Type="http://schemas.openxmlformats.org/officeDocument/2006/relationships/oleObject" Target="../embeddings/oleObject8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4.e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64.wmf"/><Relationship Id="rId4" Type="http://schemas.openxmlformats.org/officeDocument/2006/relationships/oleObject" Target="../embeddings/oleObject84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72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88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8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image" Target="../media/image18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8.emf"/><Relationship Id="rId4" Type="http://schemas.openxmlformats.org/officeDocument/2006/relationships/image" Target="../media/image187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5.wmf"/><Relationship Id="rId18" Type="http://schemas.openxmlformats.org/officeDocument/2006/relationships/image" Target="../media/image7.wmf"/><Relationship Id="rId3" Type="http://schemas.openxmlformats.org/officeDocument/2006/relationships/hyperlink" Target="http://rds.yahoo.com/_ylt=A0PDoX4fZk9NGhoAqEKJzbkF;_ylu=X3oDMTBwb2JycDJkBHBvcwM4BHNlYwNzcgR2dGlkA0kxMzRfODQ-/SIG=1isq21ljf/EXP=1297077919/**http:/images.search.yahoo.com/images/view?back=http://images.search.yahoo.com/search/images?p=wolf&amp;ei=UTF-8&amp;fr=yfp-t-701&amp;w=1600&amp;h=1200&amp;imgurl=howlingforjustice.files.wordpress.com/2010/06/wolf-gray-color-beautiful-kewl1.jpg&amp;rurl=http://howlingforjustice.wordpress.com/category/wolf-delisting-lawsuit/&amp;size=309KB&amp;name=...+Will+Hear+Or...&amp;p=wolf&amp;oid=a0787eaf41bcae9dadd5b0250ef66543&amp;fr2=&amp;no=8&amp;tt=5030000&amp;sigr=127gp01kr&amp;sigi=12h26j1jr&amp;sigb=129ljqsm5&amp;.crumb=EhsQPE/WzcB" TargetMode="External"/><Relationship Id="rId21" Type="http://schemas.openxmlformats.org/officeDocument/2006/relationships/oleObject" Target="../embeddings/oleObject97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93.bin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.jpeg"/><Relationship Id="rId11" Type="http://schemas.openxmlformats.org/officeDocument/2006/relationships/image" Target="../media/image4.wmf"/><Relationship Id="rId5" Type="http://schemas.openxmlformats.org/officeDocument/2006/relationships/hyperlink" Target="http://rds.yahoo.com/_ylt=A0PDoX4_Zk9N1BcAqa.JzbkF;_ylu=X3oDMTBwcjhuY3JpBHBvcwM0BHNlYwNzcgR2dGlkA0kxMzRfODQ-/SIG=1gcsof7k6/EXP=1297077951/**http:/images.search.yahoo.com/images/view?back=http://images.search.yahoo.com/search/images?p=sheep&amp;ei=utf-8&amp;fr=yfp-t-701&amp;w=757&amp;h=480&amp;imgurl=www.sheepofhispasture.com/images/sheep_in_pasture.jpg&amp;rurl=http://www.sheepofhispasture.com/&amp;size=115KB&amp;name=True+Christians+...&amp;p=sheep&amp;oid=fb24f6e0e6a889ee22d7f7c8a8d19763&amp;fr2=&amp;no=4&amp;tt=2280000&amp;sigr=1118eia4r&amp;sigi=11lqdh9h2&amp;sigb=12ac7b26a&amp;.crumb=EhsQPE/WzcB" TargetMode="External"/><Relationship Id="rId15" Type="http://schemas.openxmlformats.org/officeDocument/2006/relationships/oleObject" Target="../embeddings/oleObject94.bin"/><Relationship Id="rId10" Type="http://schemas.openxmlformats.org/officeDocument/2006/relationships/oleObject" Target="../embeddings/oleObject92.bin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10.jpeg"/><Relationship Id="rId9" Type="http://schemas.openxmlformats.org/officeDocument/2006/relationships/image" Target="../media/image3.wmf"/><Relationship Id="rId14" Type="http://schemas.openxmlformats.org/officeDocument/2006/relationships/image" Target="../media/image13.png"/><Relationship Id="rId22" Type="http://schemas.openxmlformats.org/officeDocument/2006/relationships/image" Target="../media/image9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91.png"/><Relationship Id="rId7" Type="http://schemas.openxmlformats.org/officeDocument/2006/relationships/image" Target="../media/image19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90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9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image" Target="../media/image199.png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95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97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01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00.wmf"/><Relationship Id="rId4" Type="http://schemas.openxmlformats.org/officeDocument/2006/relationships/oleObject" Target="../embeddings/oleObject103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oleObject" Target="../embeddings/oleObject108.bin"/><Relationship Id="rId3" Type="http://schemas.openxmlformats.org/officeDocument/2006/relationships/image" Target="../media/image205.png"/><Relationship Id="rId7" Type="http://schemas.openxmlformats.org/officeDocument/2006/relationships/image" Target="../media/image203.wmf"/><Relationship Id="rId12" Type="http://schemas.openxmlformats.org/officeDocument/2006/relationships/image" Target="../media/image1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05.bin"/><Relationship Id="rId11" Type="http://schemas.openxmlformats.org/officeDocument/2006/relationships/oleObject" Target="../embeddings/oleObject107.bin"/><Relationship Id="rId5" Type="http://schemas.openxmlformats.org/officeDocument/2006/relationships/image" Target="../media/image202.wmf"/><Relationship Id="rId10" Type="http://schemas.openxmlformats.org/officeDocument/2006/relationships/image" Target="../media/image204.wmf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98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image" Target="../media/image208.png"/><Relationship Id="rId7" Type="http://schemas.openxmlformats.org/officeDocument/2006/relationships/image" Target="../media/image2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26.png"/><Relationship Id="rId10" Type="http://schemas.openxmlformats.org/officeDocument/2006/relationships/image" Target="../media/image209.png"/><Relationship Id="rId4" Type="http://schemas.openxmlformats.org/officeDocument/2006/relationships/image" Target="../media/image18.png"/><Relationship Id="rId9" Type="http://schemas.openxmlformats.org/officeDocument/2006/relationships/image" Target="../media/image207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50.png"/><Relationship Id="rId7" Type="http://schemas.openxmlformats.org/officeDocument/2006/relationships/image" Target="../media/image11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95.png"/><Relationship Id="rId4" Type="http://schemas.openxmlformats.org/officeDocument/2006/relationships/image" Target="../media/image5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6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11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210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13.wmf"/><Relationship Id="rId4" Type="http://schemas.openxmlformats.org/officeDocument/2006/relationships/oleObject" Target="../embeddings/oleObject114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13" Type="http://schemas.openxmlformats.org/officeDocument/2006/relationships/oleObject" Target="../embeddings/oleObject120.bin"/><Relationship Id="rId18" Type="http://schemas.openxmlformats.org/officeDocument/2006/relationships/oleObject" Target="../embeddings/oleObject122.bin"/><Relationship Id="rId3" Type="http://schemas.openxmlformats.org/officeDocument/2006/relationships/oleObject" Target="../embeddings/oleObject115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219.wmf"/><Relationship Id="rId17" Type="http://schemas.openxmlformats.org/officeDocument/2006/relationships/image" Target="../media/image22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16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image" Target="../media/image64.png"/><Relationship Id="rId10" Type="http://schemas.openxmlformats.org/officeDocument/2006/relationships/image" Target="../media/image218.wmf"/><Relationship Id="rId19" Type="http://schemas.openxmlformats.org/officeDocument/2006/relationships/image" Target="../media/image222.wmf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220.wmf"/><Relationship Id="rId22" Type="http://schemas.openxmlformats.org/officeDocument/2006/relationships/oleObject" Target="../embeddings/oleObject125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13" Type="http://schemas.openxmlformats.org/officeDocument/2006/relationships/oleObject" Target="../embeddings/oleObject131.bin"/><Relationship Id="rId18" Type="http://schemas.openxmlformats.org/officeDocument/2006/relationships/oleObject" Target="../embeddings/oleObject133.bin"/><Relationship Id="rId3" Type="http://schemas.openxmlformats.org/officeDocument/2006/relationships/oleObject" Target="../embeddings/oleObject126.bin"/><Relationship Id="rId21" Type="http://schemas.openxmlformats.org/officeDocument/2006/relationships/oleObject" Target="../embeddings/oleObject135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226.wmf"/><Relationship Id="rId17" Type="http://schemas.openxmlformats.org/officeDocument/2006/relationships/image" Target="../media/image22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4.bin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23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5" Type="http://schemas.openxmlformats.org/officeDocument/2006/relationships/image" Target="../media/image64.png"/><Relationship Id="rId10" Type="http://schemas.openxmlformats.org/officeDocument/2006/relationships/image" Target="../media/image225.wmf"/><Relationship Id="rId19" Type="http://schemas.openxmlformats.org/officeDocument/2006/relationships/image" Target="../media/image222.wmf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220.wmf"/><Relationship Id="rId22" Type="http://schemas.openxmlformats.org/officeDocument/2006/relationships/oleObject" Target="../embeddings/oleObject136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13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23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33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28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230.wmf"/><Relationship Id="rId4" Type="http://schemas.openxmlformats.org/officeDocument/2006/relationships/image" Target="../media/image227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232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234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235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236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38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237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2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System: Predator </a:t>
            </a:r>
            <a:r>
              <a:rPr lang="en-US" dirty="0"/>
              <a:t>Prey Model</a:t>
            </a:r>
          </a:p>
        </p:txBody>
      </p:sp>
      <p:pic>
        <p:nvPicPr>
          <p:cNvPr id="103426" name="Picture 2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59" y="3560578"/>
            <a:ext cx="50419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34" y="1465078"/>
            <a:ext cx="3695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72" y="6103087"/>
            <a:ext cx="800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https://www.math.duke.edu/education/webfeatsII/Word2HTML/Predator-prey.doc</a:t>
            </a:r>
          </a:p>
        </p:txBody>
      </p:sp>
    </p:spTree>
    <p:extLst>
      <p:ext uri="{BB962C8B-B14F-4D97-AF65-F5344CB8AC3E}">
        <p14:creationId xmlns:p14="http://schemas.microsoft.com/office/powerpoint/2010/main" val="8791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8943" b="13104"/>
          <a:stretch>
            <a:fillRect/>
          </a:stretch>
        </p:blipFill>
        <p:spPr bwMode="auto">
          <a:xfrm>
            <a:off x="0" y="1488948"/>
            <a:ext cx="5516118" cy="443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20532"/>
          <a:stretch>
            <a:fillRect/>
          </a:stretch>
        </p:blipFill>
        <p:spPr bwMode="auto">
          <a:xfrm>
            <a:off x="5704142" y="4144899"/>
            <a:ext cx="3156394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3346704" y="3739896"/>
            <a:ext cx="261518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3464" y="292608"/>
            <a:ext cx="5957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Pendulum </a:t>
            </a:r>
            <a:r>
              <a:rPr lang="en-US" u="sng" dirty="0" smtClean="0"/>
              <a:t>with friction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 (0,0) a stable equilibrium point in the sense of Definition 2?</a:t>
            </a:r>
          </a:p>
          <a:p>
            <a:r>
              <a:rPr lang="en-US" dirty="0" smtClean="0"/>
              <a:t>Is (0,0) convergent?</a:t>
            </a:r>
          </a:p>
          <a:p>
            <a:r>
              <a:rPr lang="en-US" dirty="0" smtClean="0"/>
              <a:t>Is (0,0) asymptotically stable?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07024" y="1426464"/>
            <a:ext cx="204825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6048756" y="1293876"/>
            <a:ext cx="2414016" cy="6492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406640" y="2679192"/>
            <a:ext cx="384048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4288" y="445008"/>
            <a:ext cx="4855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4664" y="890016"/>
            <a:ext cx="4855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5264" y="1124712"/>
            <a:ext cx="4855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990371" y="3807498"/>
            <a:ext cx="46435" cy="101250"/>
          </a:xfrm>
          <a:prstGeom prst="straightConnector1">
            <a:avLst/>
          </a:prstGeom>
          <a:ln>
            <a:solidFill>
              <a:srgbClr val="1923E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3-B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16478"/>
              </p:ext>
            </p:extLst>
          </p:nvPr>
        </p:nvGraphicFramePr>
        <p:xfrm>
          <a:off x="557213" y="1255713"/>
          <a:ext cx="7246937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5" name="Equation" r:id="rId3" imgW="3479760" imgH="2133360" progId="Equation.DSMT4">
                  <p:embed/>
                </p:oleObj>
              </mc:Choice>
              <mc:Fallback>
                <p:oleObj name="Equation" r:id="rId3" imgW="3479760" imgH="213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55713"/>
                        <a:ext cx="7246937" cy="444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5731" y="5880643"/>
            <a:ext cx="570316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just designed a feedback control to stabilize the system</a:t>
            </a:r>
          </a:p>
          <a:p>
            <a:r>
              <a:rPr lang="en-US" dirty="0" smtClean="0"/>
              <a:t>We used the </a:t>
            </a:r>
            <a:r>
              <a:rPr lang="en-US" dirty="0" err="1" smtClean="0"/>
              <a:t>Lyapunov</a:t>
            </a:r>
            <a:r>
              <a:rPr lang="en-US" dirty="0" smtClean="0"/>
              <a:t> function to design the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3-B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1086"/>
              </p:ext>
            </p:extLst>
          </p:nvPr>
        </p:nvGraphicFramePr>
        <p:xfrm>
          <a:off x="346075" y="904875"/>
          <a:ext cx="8402638" cy="556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60" name="Equation" r:id="rId3" imgW="5143320" imgH="3403440" progId="Equation.DSMT4">
                  <p:embed/>
                </p:oleObj>
              </mc:Choice>
              <mc:Fallback>
                <p:oleObj name="Equation" r:id="rId3" imgW="5143320" imgH="3403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904875"/>
                        <a:ext cx="8402638" cy="556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2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#3.C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5840" y="1400988"/>
            <a:ext cx="3710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Chapter 3 - Problems 3.1, 3.3, 3.6, 3.7</a:t>
            </a:r>
          </a:p>
        </p:txBody>
      </p:sp>
    </p:spTree>
    <p:extLst>
      <p:ext uri="{BB962C8B-B14F-4D97-AF65-F5344CB8AC3E}">
        <p14:creationId xmlns:p14="http://schemas.microsoft.com/office/powerpoint/2010/main" val="17128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3.C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72"/>
          <a:stretch/>
        </p:blipFill>
        <p:spPr bwMode="auto">
          <a:xfrm>
            <a:off x="127591" y="1067576"/>
            <a:ext cx="8357191" cy="142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216719"/>
              </p:ext>
            </p:extLst>
          </p:nvPr>
        </p:nvGraphicFramePr>
        <p:xfrm>
          <a:off x="689714" y="2681287"/>
          <a:ext cx="49942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2" name="Equation" r:id="rId4" imgW="3174840" imgH="660240" progId="Equation.DSMT4">
                  <p:embed/>
                </p:oleObj>
              </mc:Choice>
              <mc:Fallback>
                <p:oleObj name="Equation" r:id="rId4" imgW="3174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714" y="2681287"/>
                        <a:ext cx="49942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42348" y="2193116"/>
            <a:ext cx="454243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System doesn’t move, i.e. derivatives are zero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86270" y="2902688"/>
            <a:ext cx="754911" cy="1913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6" b="61740"/>
          <a:stretch/>
        </p:blipFill>
        <p:spPr bwMode="auto">
          <a:xfrm>
            <a:off x="0" y="3779876"/>
            <a:ext cx="8357191" cy="4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1" t="39497" r="28117" b="54566"/>
          <a:stretch/>
        </p:blipFill>
        <p:spPr bwMode="auto">
          <a:xfrm>
            <a:off x="733645" y="4242394"/>
            <a:ext cx="1180215" cy="29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34969" y="4253028"/>
            <a:ext cx="592881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Notation means the second </a:t>
            </a:r>
            <a:r>
              <a:rPr lang="en-US" sz="1600" dirty="0" err="1" smtClean="0"/>
              <a:t>eq</a:t>
            </a:r>
            <a:r>
              <a:rPr lang="en-US" sz="1600" dirty="0" smtClean="0"/>
              <a:t> point, not the square of the </a:t>
            </a:r>
            <a:r>
              <a:rPr lang="en-US" sz="1600" dirty="0" err="1" smtClean="0"/>
              <a:t>eq</a:t>
            </a:r>
            <a:r>
              <a:rPr lang="en-US" sz="1600" dirty="0" smtClean="0"/>
              <a:t> point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5181" y="4859078"/>
            <a:ext cx="8357191" cy="1575481"/>
            <a:chOff x="127590" y="4742120"/>
            <a:chExt cx="8357191" cy="157548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32" b="23750"/>
            <a:stretch/>
          </p:blipFill>
          <p:spPr bwMode="auto">
            <a:xfrm>
              <a:off x="127590" y="4742120"/>
              <a:ext cx="8357191" cy="1575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009013" y="6071191"/>
              <a:ext cx="3402419" cy="24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64195" y="6188149"/>
            <a:ext cx="522058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that (0,0) which corresponds to (1,0) in the original system is an equilibrium point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61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3.C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0"/>
          <a:stretch/>
        </p:blipFill>
        <p:spPr bwMode="auto">
          <a:xfrm>
            <a:off x="131742" y="1690577"/>
            <a:ext cx="8357191" cy="145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57" b="92876"/>
          <a:stretch/>
        </p:blipFill>
        <p:spPr bwMode="auto">
          <a:xfrm>
            <a:off x="308344" y="1048471"/>
            <a:ext cx="563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363" y="1690577"/>
            <a:ext cx="2445488" cy="27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64194" y="3285461"/>
            <a:ext cx="522058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that (0,0) which corresponds to (-1,0) in the original system is an equilibrium point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88170" y="1375448"/>
            <a:ext cx="77263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(-1,0)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39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3.C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7"/>
          <a:stretch/>
        </p:blipFill>
        <p:spPr bwMode="auto">
          <a:xfrm>
            <a:off x="202019" y="1181099"/>
            <a:ext cx="8941981" cy="28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4"/>
          <a:stretch/>
        </p:blipFill>
        <p:spPr bwMode="auto">
          <a:xfrm>
            <a:off x="95693" y="5401338"/>
            <a:ext cx="8941981" cy="43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5273" y="4104167"/>
            <a:ext cx="660282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Solve for conditions on v (note that this is the voltage on the coil not a </a:t>
            </a:r>
            <a:r>
              <a:rPr lang="en-US" sz="1600" dirty="0" err="1" smtClean="0"/>
              <a:t>Lyapunov</a:t>
            </a:r>
            <a:r>
              <a:rPr lang="en-US" sz="1600" dirty="0" smtClean="0"/>
              <a:t> function candidate) so that 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o</a:t>
            </a:r>
            <a:r>
              <a:rPr lang="en-US" sz="1600" dirty="0" smtClean="0"/>
              <a:t> and the system is at rest, i.e. solve v so that there is an equilibrium point </a:t>
            </a:r>
            <a:r>
              <a:rPr lang="en-US" sz="1600" dirty="0"/>
              <a:t>at 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o</a:t>
            </a:r>
            <a:r>
              <a:rPr lang="en-US" sz="1600" baseline="-25000" dirty="0" smtClean="0"/>
              <a:t>.  </a:t>
            </a:r>
            <a:r>
              <a:rPr lang="en-US" sz="1600" dirty="0" smtClean="0"/>
              <a:t>Approach: set derivatives to zero, 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to the constant 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o</a:t>
            </a:r>
            <a:r>
              <a:rPr lang="en-US" sz="1600" dirty="0" smtClean="0"/>
              <a:t> solve for v.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054" y="665480"/>
            <a:ext cx="2630620" cy="17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3.C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" y="1185070"/>
            <a:ext cx="7408456" cy="554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8120" y="172052"/>
            <a:ext cx="20201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Emphasizing that we are looking for a constant x</a:t>
            </a:r>
            <a:r>
              <a:rPr lang="en-US" sz="1600" baseline="-25000" dirty="0" smtClean="0"/>
              <a:t>3</a:t>
            </a:r>
            <a:endParaRPr lang="en-US" sz="1600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7751135" y="1003049"/>
            <a:ext cx="287079" cy="3260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052084" y="1903228"/>
            <a:ext cx="1573618" cy="5528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56814" y="2200940"/>
            <a:ext cx="1637260" cy="1898611"/>
          </a:xfrm>
          <a:custGeom>
            <a:avLst/>
            <a:gdLst>
              <a:gd name="connsiteX0" fmla="*/ 605902 w 1637260"/>
              <a:gd name="connsiteY0" fmla="*/ 0 h 1898611"/>
              <a:gd name="connsiteX1" fmla="*/ 10479 w 1637260"/>
              <a:gd name="connsiteY1" fmla="*/ 680483 h 1898611"/>
              <a:gd name="connsiteX2" fmla="*/ 1052470 w 1637260"/>
              <a:gd name="connsiteY2" fmla="*/ 1818167 h 1898611"/>
              <a:gd name="connsiteX3" fmla="*/ 1637260 w 1637260"/>
              <a:gd name="connsiteY3" fmla="*/ 1807534 h 189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260" h="1898611">
                <a:moveTo>
                  <a:pt x="605902" y="0"/>
                </a:moveTo>
                <a:cubicBezTo>
                  <a:pt x="270976" y="188727"/>
                  <a:pt x="-63949" y="377455"/>
                  <a:pt x="10479" y="680483"/>
                </a:cubicBezTo>
                <a:cubicBezTo>
                  <a:pt x="84907" y="983511"/>
                  <a:pt x="781340" y="1630325"/>
                  <a:pt x="1052470" y="1818167"/>
                </a:cubicBezTo>
                <a:cubicBezTo>
                  <a:pt x="1323600" y="2006009"/>
                  <a:pt x="1539795" y="1805762"/>
                  <a:pt x="1637260" y="1807534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8541" y="4445253"/>
            <a:ext cx="616687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o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007935" y="4540102"/>
            <a:ext cx="850606" cy="7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40" y="2557999"/>
            <a:ext cx="2755828" cy="17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3.3 (sol)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5" y="1185864"/>
            <a:ext cx="8378234" cy="13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7" y="2583720"/>
            <a:ext cx="6041841" cy="39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69533" y="4666075"/>
            <a:ext cx="202018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why linearization can be so powerful tool - you get to use all of the linear analysis tools.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677787" y="4889359"/>
            <a:ext cx="754911" cy="1930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2997200" y="5252720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3.C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38"/>
          <a:stretch/>
        </p:blipFill>
        <p:spPr bwMode="auto">
          <a:xfrm>
            <a:off x="349601" y="1208575"/>
            <a:ext cx="6852572" cy="107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116" y="2441575"/>
            <a:ext cx="4083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Verify that the origin is an equilibrium</a:t>
            </a:r>
          </a:p>
          <a:p>
            <a:r>
              <a:rPr lang="en-US" dirty="0" smtClean="0"/>
              <a:t>Substitute (0,0)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55834"/>
              </p:ext>
            </p:extLst>
          </p:nvPr>
        </p:nvGraphicFramePr>
        <p:xfrm>
          <a:off x="1114437" y="3165216"/>
          <a:ext cx="3236912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06" name="Equation" r:id="rId4" imgW="2057400" imgH="583920" progId="Equation.DSMT4">
                  <p:embed/>
                </p:oleObj>
              </mc:Choice>
              <mc:Fallback>
                <p:oleObj name="Equation" r:id="rId4" imgW="2057400" imgH="583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37" y="3165216"/>
                        <a:ext cx="3236912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9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3.C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0" y="4939165"/>
            <a:ext cx="85725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072837"/>
            <a:ext cx="8524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 b="-1"/>
          <a:stretch/>
        </p:blipFill>
        <p:spPr bwMode="auto">
          <a:xfrm>
            <a:off x="413340" y="1620044"/>
            <a:ext cx="6852572" cy="337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 r="1372"/>
          <a:stretch>
            <a:fillRect/>
          </a:stretch>
        </p:blipFill>
        <p:spPr bwMode="auto">
          <a:xfrm>
            <a:off x="1530579" y="5748790"/>
            <a:ext cx="7303858" cy="10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55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5" y="1059229"/>
            <a:ext cx="8403336" cy="264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20" y="346449"/>
            <a:ext cx="512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Includes a sense of “how fast” the system converges.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05648" y="531115"/>
            <a:ext cx="106324" cy="1446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61542" y="2706733"/>
            <a:ext cx="39751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Exponential is “stricter” than asymptotic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3.C</a:t>
            </a:r>
            <a:endParaRPr 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"/>
          <a:stretch/>
        </p:blipFill>
        <p:spPr bwMode="auto">
          <a:xfrm>
            <a:off x="374444" y="4085111"/>
            <a:ext cx="3269995" cy="26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00" y="1297452"/>
            <a:ext cx="2969662" cy="241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23"/>
          <a:stretch/>
        </p:blipFill>
        <p:spPr bwMode="auto">
          <a:xfrm>
            <a:off x="4668059" y="4089274"/>
            <a:ext cx="3304770" cy="26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634709"/>
              </p:ext>
            </p:extLst>
          </p:nvPr>
        </p:nvGraphicFramePr>
        <p:xfrm>
          <a:off x="7568022" y="4197588"/>
          <a:ext cx="678378" cy="27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0"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68022" y="4197588"/>
                        <a:ext cx="678378" cy="2713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910686"/>
              </p:ext>
            </p:extLst>
          </p:nvPr>
        </p:nvGraphicFramePr>
        <p:xfrm>
          <a:off x="3148013" y="4271963"/>
          <a:ext cx="54292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1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4271963"/>
                        <a:ext cx="542925" cy="271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086051"/>
              </p:ext>
            </p:extLst>
          </p:nvPr>
        </p:nvGraphicFramePr>
        <p:xfrm>
          <a:off x="7637721" y="1297452"/>
          <a:ext cx="58261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2" name="Equation" r:id="rId10" imgW="380880" imgH="177480" progId="Equation.DSMT4">
                  <p:embed/>
                </p:oleObj>
              </mc:Choice>
              <mc:Fallback>
                <p:oleObj name="Equation" r:id="rId10" imgW="38088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721" y="1297452"/>
                        <a:ext cx="582612" cy="271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7063564" y="5672470"/>
            <a:ext cx="574157" cy="37214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70791" y="5137297"/>
            <a:ext cx="524539" cy="27290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979775" y="2998382"/>
            <a:ext cx="485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90" name="Picture 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5" y="1590786"/>
            <a:ext cx="27717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555" y="1160722"/>
            <a:ext cx="154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pplane8: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3.C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0" y="1598648"/>
            <a:ext cx="7597459" cy="80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16462" y="1036810"/>
            <a:ext cx="132121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this first</a:t>
            </a:r>
            <a:endParaRPr lang="en-US" sz="1600" dirty="0"/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>
            <a:off x="6824717" y="1206087"/>
            <a:ext cx="891745" cy="4844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6" y="2302503"/>
            <a:ext cx="62960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6" b="56319"/>
          <a:stretch/>
        </p:blipFill>
        <p:spPr bwMode="auto">
          <a:xfrm>
            <a:off x="936663" y="5539563"/>
            <a:ext cx="3429000" cy="18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8" b="92844"/>
          <a:stretch/>
        </p:blipFill>
        <p:spPr bwMode="auto">
          <a:xfrm>
            <a:off x="1880634" y="3212302"/>
            <a:ext cx="2032148" cy="26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37"/>
          <a:stretch/>
        </p:blipFill>
        <p:spPr bwMode="auto">
          <a:xfrm>
            <a:off x="1031358" y="2848418"/>
            <a:ext cx="3429000" cy="2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" b="72229"/>
          <a:stretch/>
        </p:blipFill>
        <p:spPr bwMode="auto">
          <a:xfrm>
            <a:off x="1880634" y="3920727"/>
            <a:ext cx="6115050" cy="7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 b="76041"/>
          <a:stretch/>
        </p:blipFill>
        <p:spPr bwMode="auto">
          <a:xfrm>
            <a:off x="936663" y="3582618"/>
            <a:ext cx="3429000" cy="2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7" b="64220"/>
          <a:stretch/>
        </p:blipFill>
        <p:spPr bwMode="auto">
          <a:xfrm>
            <a:off x="936663" y="4826074"/>
            <a:ext cx="3429000" cy="2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3" r="77797" b="65260"/>
          <a:stretch/>
        </p:blipFill>
        <p:spPr bwMode="auto">
          <a:xfrm>
            <a:off x="1539007" y="5208839"/>
            <a:ext cx="1357701" cy="23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8" r="78145" b="60089"/>
          <a:stretch/>
        </p:blipFill>
        <p:spPr bwMode="auto">
          <a:xfrm>
            <a:off x="1549639" y="5954606"/>
            <a:ext cx="1336436" cy="21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82607" y="5874435"/>
            <a:ext cx="23555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 can be zero other than at the origin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47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104456"/>
          <p:cNvSpPr/>
          <p:nvPr/>
        </p:nvSpPr>
        <p:spPr>
          <a:xfrm>
            <a:off x="8002832" y="4741436"/>
            <a:ext cx="814870" cy="780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3.C</a:t>
            </a:r>
            <a:endParaRPr lang="en-US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" y="131243"/>
            <a:ext cx="62960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9" r="13517" b="54087"/>
          <a:stretch/>
        </p:blipFill>
        <p:spPr bwMode="auto">
          <a:xfrm>
            <a:off x="629048" y="2055842"/>
            <a:ext cx="5288478" cy="2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7" b="45254"/>
          <a:stretch/>
        </p:blipFill>
        <p:spPr bwMode="auto">
          <a:xfrm>
            <a:off x="62284" y="1755129"/>
            <a:ext cx="3429000" cy="2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9" b="1"/>
          <a:stretch/>
        </p:blipFill>
        <p:spPr bwMode="auto">
          <a:xfrm>
            <a:off x="953294" y="5557414"/>
            <a:ext cx="6115050" cy="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6"/>
          <a:stretch/>
        </p:blipFill>
        <p:spPr bwMode="auto">
          <a:xfrm>
            <a:off x="51020" y="5212618"/>
            <a:ext cx="3429000" cy="26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3" b="37591"/>
          <a:stretch/>
        </p:blipFill>
        <p:spPr bwMode="auto">
          <a:xfrm>
            <a:off x="629048" y="2707665"/>
            <a:ext cx="6115050" cy="62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4" b="34083"/>
          <a:stretch/>
        </p:blipFill>
        <p:spPr bwMode="auto">
          <a:xfrm>
            <a:off x="11264" y="2462500"/>
            <a:ext cx="3429000" cy="24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b="25877"/>
          <a:stretch/>
        </p:blipFill>
        <p:spPr bwMode="auto">
          <a:xfrm>
            <a:off x="817003" y="3675207"/>
            <a:ext cx="6115050" cy="4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21" b="23061"/>
          <a:stretch/>
        </p:blipFill>
        <p:spPr bwMode="auto">
          <a:xfrm>
            <a:off x="51020" y="3381560"/>
            <a:ext cx="3429000" cy="25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9" b="15807"/>
          <a:stretch/>
        </p:blipFill>
        <p:spPr bwMode="auto">
          <a:xfrm>
            <a:off x="953294" y="4524634"/>
            <a:ext cx="6115050" cy="37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2" b="12034"/>
          <a:stretch/>
        </p:blipFill>
        <p:spPr bwMode="auto">
          <a:xfrm>
            <a:off x="109661" y="4135020"/>
            <a:ext cx="3429000" cy="26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3880" t="39981" r="19748" b="15605"/>
          <a:stretch/>
        </p:blipFill>
        <p:spPr bwMode="auto">
          <a:xfrm>
            <a:off x="4446391" y="1030260"/>
            <a:ext cx="4043546" cy="102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 rot="1367225">
            <a:off x="6663423" y="2723318"/>
            <a:ext cx="411951" cy="463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46828" y="2118367"/>
            <a:ext cx="882502" cy="12661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2" idx="3"/>
          </p:cNvCxnSpPr>
          <p:nvPr/>
        </p:nvCxnSpPr>
        <p:spPr>
          <a:xfrm>
            <a:off x="6932053" y="2118367"/>
            <a:ext cx="878073" cy="131858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453" name="Group 104452"/>
          <p:cNvGrpSpPr/>
          <p:nvPr/>
        </p:nvGrpSpPr>
        <p:grpSpPr>
          <a:xfrm rot="5400000">
            <a:off x="7149031" y="2739368"/>
            <a:ext cx="1781458" cy="2038122"/>
            <a:chOff x="7149031" y="2739368"/>
            <a:chExt cx="1781458" cy="2038122"/>
          </a:xfrm>
        </p:grpSpPr>
        <p:sp>
          <p:nvSpPr>
            <p:cNvPr id="3" name="Isosceles Triangle 2"/>
            <p:cNvSpPr/>
            <p:nvPr/>
          </p:nvSpPr>
          <p:spPr>
            <a:xfrm>
              <a:off x="7610572" y="3748042"/>
              <a:ext cx="850789" cy="7904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flipV="1">
              <a:off x="7610571" y="2934113"/>
              <a:ext cx="850789" cy="7904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149031" y="3724545"/>
              <a:ext cx="1781458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8008915" y="2739368"/>
              <a:ext cx="62834" cy="2038122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601171" y="3224732"/>
              <a:ext cx="799658" cy="89429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846828" y="3272063"/>
              <a:ext cx="340242" cy="407134"/>
            </a:xfrm>
            <a:custGeom>
              <a:avLst/>
              <a:gdLst>
                <a:gd name="connsiteX0" fmla="*/ 0 w 340242"/>
                <a:gd name="connsiteY0" fmla="*/ 45295 h 407134"/>
                <a:gd name="connsiteX1" fmla="*/ 53163 w 340242"/>
                <a:gd name="connsiteY1" fmla="*/ 34663 h 407134"/>
                <a:gd name="connsiteX2" fmla="*/ 74428 w 340242"/>
                <a:gd name="connsiteY2" fmla="*/ 34663 h 407134"/>
                <a:gd name="connsiteX3" fmla="*/ 63795 w 340242"/>
                <a:gd name="connsiteY3" fmla="*/ 119723 h 407134"/>
                <a:gd name="connsiteX4" fmla="*/ 42530 w 340242"/>
                <a:gd name="connsiteY4" fmla="*/ 151621 h 407134"/>
                <a:gd name="connsiteX5" fmla="*/ 74428 w 340242"/>
                <a:gd name="connsiteY5" fmla="*/ 66560 h 407134"/>
                <a:gd name="connsiteX6" fmla="*/ 138223 w 340242"/>
                <a:gd name="connsiteY6" fmla="*/ 45295 h 407134"/>
                <a:gd name="connsiteX7" fmla="*/ 127591 w 340242"/>
                <a:gd name="connsiteY7" fmla="*/ 77193 h 407134"/>
                <a:gd name="connsiteX8" fmla="*/ 106325 w 340242"/>
                <a:gd name="connsiteY8" fmla="*/ 140988 h 407134"/>
                <a:gd name="connsiteX9" fmla="*/ 138223 w 340242"/>
                <a:gd name="connsiteY9" fmla="*/ 140988 h 407134"/>
                <a:gd name="connsiteX10" fmla="*/ 170121 w 340242"/>
                <a:gd name="connsiteY10" fmla="*/ 66560 h 407134"/>
                <a:gd name="connsiteX11" fmla="*/ 202019 w 340242"/>
                <a:gd name="connsiteY11" fmla="*/ 55928 h 407134"/>
                <a:gd name="connsiteX12" fmla="*/ 233916 w 340242"/>
                <a:gd name="connsiteY12" fmla="*/ 34663 h 407134"/>
                <a:gd name="connsiteX13" fmla="*/ 255181 w 340242"/>
                <a:gd name="connsiteY13" fmla="*/ 2765 h 407134"/>
                <a:gd name="connsiteX14" fmla="*/ 244549 w 340242"/>
                <a:gd name="connsiteY14" fmla="*/ 34663 h 407134"/>
                <a:gd name="connsiteX15" fmla="*/ 212651 w 340242"/>
                <a:gd name="connsiteY15" fmla="*/ 55928 h 407134"/>
                <a:gd name="connsiteX16" fmla="*/ 180753 w 340242"/>
                <a:gd name="connsiteY16" fmla="*/ 87825 h 407134"/>
                <a:gd name="connsiteX17" fmla="*/ 159488 w 340242"/>
                <a:gd name="connsiteY17" fmla="*/ 183518 h 407134"/>
                <a:gd name="connsiteX18" fmla="*/ 138223 w 340242"/>
                <a:gd name="connsiteY18" fmla="*/ 204784 h 407134"/>
                <a:gd name="connsiteX19" fmla="*/ 127591 w 340242"/>
                <a:gd name="connsiteY19" fmla="*/ 236681 h 407134"/>
                <a:gd name="connsiteX20" fmla="*/ 138223 w 340242"/>
                <a:gd name="connsiteY20" fmla="*/ 268579 h 407134"/>
                <a:gd name="connsiteX21" fmla="*/ 223284 w 340242"/>
                <a:gd name="connsiteY21" fmla="*/ 183518 h 407134"/>
                <a:gd name="connsiteX22" fmla="*/ 297712 w 340242"/>
                <a:gd name="connsiteY22" fmla="*/ 87825 h 407134"/>
                <a:gd name="connsiteX23" fmla="*/ 329609 w 340242"/>
                <a:gd name="connsiteY23" fmla="*/ 77193 h 407134"/>
                <a:gd name="connsiteX24" fmla="*/ 297712 w 340242"/>
                <a:gd name="connsiteY24" fmla="*/ 162253 h 407134"/>
                <a:gd name="connsiteX25" fmla="*/ 255181 w 340242"/>
                <a:gd name="connsiteY25" fmla="*/ 204784 h 407134"/>
                <a:gd name="connsiteX26" fmla="*/ 244549 w 340242"/>
                <a:gd name="connsiteY26" fmla="*/ 236681 h 407134"/>
                <a:gd name="connsiteX27" fmla="*/ 223284 w 340242"/>
                <a:gd name="connsiteY27" fmla="*/ 268579 h 407134"/>
                <a:gd name="connsiteX28" fmla="*/ 212651 w 340242"/>
                <a:gd name="connsiteY28" fmla="*/ 311109 h 407134"/>
                <a:gd name="connsiteX29" fmla="*/ 148856 w 340242"/>
                <a:gd name="connsiteY29" fmla="*/ 396170 h 407134"/>
                <a:gd name="connsiteX30" fmla="*/ 180753 w 340242"/>
                <a:gd name="connsiteY30" fmla="*/ 406802 h 407134"/>
                <a:gd name="connsiteX31" fmla="*/ 212651 w 340242"/>
                <a:gd name="connsiteY31" fmla="*/ 332374 h 407134"/>
                <a:gd name="connsiteX32" fmla="*/ 233916 w 340242"/>
                <a:gd name="connsiteY32" fmla="*/ 300477 h 407134"/>
                <a:gd name="connsiteX33" fmla="*/ 244549 w 340242"/>
                <a:gd name="connsiteY33" fmla="*/ 257946 h 407134"/>
                <a:gd name="connsiteX34" fmla="*/ 287079 w 340242"/>
                <a:gd name="connsiteY34" fmla="*/ 194151 h 407134"/>
                <a:gd name="connsiteX35" fmla="*/ 308344 w 340242"/>
                <a:gd name="connsiteY35" fmla="*/ 162253 h 407134"/>
                <a:gd name="connsiteX36" fmla="*/ 340242 w 340242"/>
                <a:gd name="connsiteY36" fmla="*/ 151621 h 407134"/>
                <a:gd name="connsiteX37" fmla="*/ 318977 w 340242"/>
                <a:gd name="connsiteY37" fmla="*/ 55928 h 407134"/>
                <a:gd name="connsiteX38" fmla="*/ 287079 w 340242"/>
                <a:gd name="connsiteY38" fmla="*/ 34663 h 407134"/>
                <a:gd name="connsiteX39" fmla="*/ 159488 w 340242"/>
                <a:gd name="connsiteY39" fmla="*/ 13397 h 407134"/>
                <a:gd name="connsiteX40" fmla="*/ 106325 w 340242"/>
                <a:gd name="connsiteY40" fmla="*/ 24030 h 407134"/>
                <a:gd name="connsiteX41" fmla="*/ 74428 w 340242"/>
                <a:gd name="connsiteY41" fmla="*/ 34663 h 407134"/>
                <a:gd name="connsiteX42" fmla="*/ 106325 w 340242"/>
                <a:gd name="connsiteY42" fmla="*/ 45295 h 407134"/>
                <a:gd name="connsiteX43" fmla="*/ 287079 w 340242"/>
                <a:gd name="connsiteY43" fmla="*/ 55928 h 407134"/>
                <a:gd name="connsiteX44" fmla="*/ 318977 w 340242"/>
                <a:gd name="connsiteY44" fmla="*/ 77193 h 407134"/>
                <a:gd name="connsiteX45" fmla="*/ 329609 w 340242"/>
                <a:gd name="connsiteY45" fmla="*/ 109090 h 407134"/>
                <a:gd name="connsiteX46" fmla="*/ 297712 w 340242"/>
                <a:gd name="connsiteY46" fmla="*/ 119723 h 407134"/>
                <a:gd name="connsiteX47" fmla="*/ 212651 w 340242"/>
                <a:gd name="connsiteY47" fmla="*/ 130356 h 407134"/>
                <a:gd name="connsiteX48" fmla="*/ 95693 w 340242"/>
                <a:gd name="connsiteY48" fmla="*/ 119723 h 407134"/>
                <a:gd name="connsiteX49" fmla="*/ 85060 w 340242"/>
                <a:gd name="connsiteY49" fmla="*/ 162253 h 407134"/>
                <a:gd name="connsiteX50" fmla="*/ 116958 w 340242"/>
                <a:gd name="connsiteY50" fmla="*/ 172886 h 407134"/>
                <a:gd name="connsiteX51" fmla="*/ 244549 w 340242"/>
                <a:gd name="connsiteY51" fmla="*/ 183518 h 407134"/>
                <a:gd name="connsiteX52" fmla="*/ 265814 w 340242"/>
                <a:gd name="connsiteY52" fmla="*/ 204784 h 407134"/>
                <a:gd name="connsiteX53" fmla="*/ 212651 w 340242"/>
                <a:gd name="connsiteY53" fmla="*/ 247314 h 407134"/>
                <a:gd name="connsiteX54" fmla="*/ 202019 w 340242"/>
                <a:gd name="connsiteY54" fmla="*/ 279211 h 407134"/>
                <a:gd name="connsiteX55" fmla="*/ 159488 w 340242"/>
                <a:gd name="connsiteY55" fmla="*/ 289844 h 407134"/>
                <a:gd name="connsiteX56" fmla="*/ 191386 w 340242"/>
                <a:gd name="connsiteY56" fmla="*/ 311109 h 407134"/>
                <a:gd name="connsiteX57" fmla="*/ 170121 w 340242"/>
                <a:gd name="connsiteY57" fmla="*/ 289844 h 40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40242" h="407134">
                  <a:moveTo>
                    <a:pt x="0" y="45295"/>
                  </a:moveTo>
                  <a:cubicBezTo>
                    <a:pt x="17721" y="41751"/>
                    <a:pt x="38126" y="44687"/>
                    <a:pt x="53163" y="34663"/>
                  </a:cubicBezTo>
                  <a:cubicBezTo>
                    <a:pt x="76361" y="19198"/>
                    <a:pt x="51229" y="-34933"/>
                    <a:pt x="74428" y="34663"/>
                  </a:cubicBezTo>
                  <a:cubicBezTo>
                    <a:pt x="70884" y="63016"/>
                    <a:pt x="71313" y="92156"/>
                    <a:pt x="63795" y="119723"/>
                  </a:cubicBezTo>
                  <a:cubicBezTo>
                    <a:pt x="60433" y="132052"/>
                    <a:pt x="48245" y="163051"/>
                    <a:pt x="42530" y="151621"/>
                  </a:cubicBezTo>
                  <a:cubicBezTo>
                    <a:pt x="35383" y="137326"/>
                    <a:pt x="57483" y="77151"/>
                    <a:pt x="74428" y="66560"/>
                  </a:cubicBezTo>
                  <a:cubicBezTo>
                    <a:pt x="93436" y="54680"/>
                    <a:pt x="138223" y="45295"/>
                    <a:pt x="138223" y="45295"/>
                  </a:cubicBezTo>
                  <a:cubicBezTo>
                    <a:pt x="162542" y="20979"/>
                    <a:pt x="143263" y="38014"/>
                    <a:pt x="127591" y="77193"/>
                  </a:cubicBezTo>
                  <a:cubicBezTo>
                    <a:pt x="119266" y="98005"/>
                    <a:pt x="113413" y="119723"/>
                    <a:pt x="106325" y="140988"/>
                  </a:cubicBezTo>
                  <a:cubicBezTo>
                    <a:pt x="90088" y="189699"/>
                    <a:pt x="86729" y="179609"/>
                    <a:pt x="138223" y="140988"/>
                  </a:cubicBezTo>
                  <a:cubicBezTo>
                    <a:pt x="144608" y="115451"/>
                    <a:pt x="147176" y="84916"/>
                    <a:pt x="170121" y="66560"/>
                  </a:cubicBezTo>
                  <a:cubicBezTo>
                    <a:pt x="178873" y="59559"/>
                    <a:pt x="191386" y="59472"/>
                    <a:pt x="202019" y="55928"/>
                  </a:cubicBezTo>
                  <a:cubicBezTo>
                    <a:pt x="212651" y="48840"/>
                    <a:pt x="224880" y="43699"/>
                    <a:pt x="233916" y="34663"/>
                  </a:cubicBezTo>
                  <a:cubicBezTo>
                    <a:pt x="242952" y="25627"/>
                    <a:pt x="242402" y="2765"/>
                    <a:pt x="255181" y="2765"/>
                  </a:cubicBezTo>
                  <a:cubicBezTo>
                    <a:pt x="266389" y="2765"/>
                    <a:pt x="251550" y="25911"/>
                    <a:pt x="244549" y="34663"/>
                  </a:cubicBezTo>
                  <a:cubicBezTo>
                    <a:pt x="236566" y="44642"/>
                    <a:pt x="222468" y="47747"/>
                    <a:pt x="212651" y="55928"/>
                  </a:cubicBezTo>
                  <a:cubicBezTo>
                    <a:pt x="201099" y="65554"/>
                    <a:pt x="191386" y="77193"/>
                    <a:pt x="180753" y="87825"/>
                  </a:cubicBezTo>
                  <a:cubicBezTo>
                    <a:pt x="179633" y="93423"/>
                    <a:pt x="164495" y="173503"/>
                    <a:pt x="159488" y="183518"/>
                  </a:cubicBezTo>
                  <a:cubicBezTo>
                    <a:pt x="155005" y="192484"/>
                    <a:pt x="145311" y="197695"/>
                    <a:pt x="138223" y="204784"/>
                  </a:cubicBezTo>
                  <a:cubicBezTo>
                    <a:pt x="134679" y="215416"/>
                    <a:pt x="127591" y="225474"/>
                    <a:pt x="127591" y="236681"/>
                  </a:cubicBezTo>
                  <a:cubicBezTo>
                    <a:pt x="127591" y="247889"/>
                    <a:pt x="128426" y="274022"/>
                    <a:pt x="138223" y="268579"/>
                  </a:cubicBezTo>
                  <a:cubicBezTo>
                    <a:pt x="173275" y="249106"/>
                    <a:pt x="201042" y="216882"/>
                    <a:pt x="223284" y="183518"/>
                  </a:cubicBezTo>
                  <a:cubicBezTo>
                    <a:pt x="240183" y="158170"/>
                    <a:pt x="267730" y="107813"/>
                    <a:pt x="297712" y="87825"/>
                  </a:cubicBezTo>
                  <a:cubicBezTo>
                    <a:pt x="307037" y="81608"/>
                    <a:pt x="318977" y="80737"/>
                    <a:pt x="329609" y="77193"/>
                  </a:cubicBezTo>
                  <a:cubicBezTo>
                    <a:pt x="320319" y="123648"/>
                    <a:pt x="326281" y="128923"/>
                    <a:pt x="297712" y="162253"/>
                  </a:cubicBezTo>
                  <a:cubicBezTo>
                    <a:pt x="284664" y="177476"/>
                    <a:pt x="255181" y="204784"/>
                    <a:pt x="255181" y="204784"/>
                  </a:cubicBezTo>
                  <a:cubicBezTo>
                    <a:pt x="251637" y="215416"/>
                    <a:pt x="249561" y="226657"/>
                    <a:pt x="244549" y="236681"/>
                  </a:cubicBezTo>
                  <a:cubicBezTo>
                    <a:pt x="238834" y="248111"/>
                    <a:pt x="228318" y="256833"/>
                    <a:pt x="223284" y="268579"/>
                  </a:cubicBezTo>
                  <a:cubicBezTo>
                    <a:pt x="217528" y="282010"/>
                    <a:pt x="219186" y="298039"/>
                    <a:pt x="212651" y="311109"/>
                  </a:cubicBezTo>
                  <a:cubicBezTo>
                    <a:pt x="188606" y="359198"/>
                    <a:pt x="178761" y="366264"/>
                    <a:pt x="148856" y="396170"/>
                  </a:cubicBezTo>
                  <a:cubicBezTo>
                    <a:pt x="159488" y="399714"/>
                    <a:pt x="169763" y="409000"/>
                    <a:pt x="180753" y="406802"/>
                  </a:cubicBezTo>
                  <a:cubicBezTo>
                    <a:pt x="210368" y="400879"/>
                    <a:pt x="208039" y="344673"/>
                    <a:pt x="212651" y="332374"/>
                  </a:cubicBezTo>
                  <a:cubicBezTo>
                    <a:pt x="217138" y="320409"/>
                    <a:pt x="226828" y="311109"/>
                    <a:pt x="233916" y="300477"/>
                  </a:cubicBezTo>
                  <a:cubicBezTo>
                    <a:pt x="237460" y="286300"/>
                    <a:pt x="238014" y="271017"/>
                    <a:pt x="244549" y="257946"/>
                  </a:cubicBezTo>
                  <a:cubicBezTo>
                    <a:pt x="255979" y="235087"/>
                    <a:pt x="272902" y="215416"/>
                    <a:pt x="287079" y="194151"/>
                  </a:cubicBezTo>
                  <a:lnTo>
                    <a:pt x="308344" y="162253"/>
                  </a:lnTo>
                  <a:cubicBezTo>
                    <a:pt x="314561" y="152928"/>
                    <a:pt x="329609" y="155165"/>
                    <a:pt x="340242" y="151621"/>
                  </a:cubicBezTo>
                  <a:cubicBezTo>
                    <a:pt x="340008" y="150453"/>
                    <a:pt x="323266" y="62361"/>
                    <a:pt x="318977" y="55928"/>
                  </a:cubicBezTo>
                  <a:cubicBezTo>
                    <a:pt x="311889" y="45295"/>
                    <a:pt x="298825" y="39697"/>
                    <a:pt x="287079" y="34663"/>
                  </a:cubicBezTo>
                  <a:cubicBezTo>
                    <a:pt x="258150" y="22265"/>
                    <a:pt x="178247" y="15742"/>
                    <a:pt x="159488" y="13397"/>
                  </a:cubicBezTo>
                  <a:cubicBezTo>
                    <a:pt x="141767" y="16941"/>
                    <a:pt x="123857" y="19647"/>
                    <a:pt x="106325" y="24030"/>
                  </a:cubicBezTo>
                  <a:cubicBezTo>
                    <a:pt x="95452" y="26748"/>
                    <a:pt x="74428" y="23455"/>
                    <a:pt x="74428" y="34663"/>
                  </a:cubicBezTo>
                  <a:cubicBezTo>
                    <a:pt x="74428" y="45870"/>
                    <a:pt x="95173" y="44180"/>
                    <a:pt x="106325" y="45295"/>
                  </a:cubicBezTo>
                  <a:cubicBezTo>
                    <a:pt x="166381" y="51301"/>
                    <a:pt x="226828" y="52384"/>
                    <a:pt x="287079" y="55928"/>
                  </a:cubicBezTo>
                  <a:cubicBezTo>
                    <a:pt x="297712" y="63016"/>
                    <a:pt x="310994" y="67214"/>
                    <a:pt x="318977" y="77193"/>
                  </a:cubicBezTo>
                  <a:cubicBezTo>
                    <a:pt x="325978" y="85944"/>
                    <a:pt x="334621" y="99066"/>
                    <a:pt x="329609" y="109090"/>
                  </a:cubicBezTo>
                  <a:cubicBezTo>
                    <a:pt x="324597" y="119114"/>
                    <a:pt x="308739" y="117718"/>
                    <a:pt x="297712" y="119723"/>
                  </a:cubicBezTo>
                  <a:cubicBezTo>
                    <a:pt x="269599" y="124835"/>
                    <a:pt x="241005" y="126812"/>
                    <a:pt x="212651" y="130356"/>
                  </a:cubicBezTo>
                  <a:cubicBezTo>
                    <a:pt x="173665" y="126812"/>
                    <a:pt x="134840" y="119723"/>
                    <a:pt x="95693" y="119723"/>
                  </a:cubicBezTo>
                  <a:cubicBezTo>
                    <a:pt x="54420" y="119723"/>
                    <a:pt x="54445" y="137761"/>
                    <a:pt x="85060" y="162253"/>
                  </a:cubicBezTo>
                  <a:cubicBezTo>
                    <a:pt x="93812" y="169254"/>
                    <a:pt x="105848" y="171405"/>
                    <a:pt x="116958" y="172886"/>
                  </a:cubicBezTo>
                  <a:cubicBezTo>
                    <a:pt x="159261" y="178526"/>
                    <a:pt x="202019" y="179974"/>
                    <a:pt x="244549" y="183518"/>
                  </a:cubicBezTo>
                  <a:cubicBezTo>
                    <a:pt x="251637" y="190607"/>
                    <a:pt x="265814" y="194759"/>
                    <a:pt x="265814" y="204784"/>
                  </a:cubicBezTo>
                  <a:cubicBezTo>
                    <a:pt x="265814" y="236845"/>
                    <a:pt x="232568" y="240675"/>
                    <a:pt x="212651" y="247314"/>
                  </a:cubicBezTo>
                  <a:cubicBezTo>
                    <a:pt x="209107" y="257946"/>
                    <a:pt x="210771" y="272210"/>
                    <a:pt x="202019" y="279211"/>
                  </a:cubicBezTo>
                  <a:cubicBezTo>
                    <a:pt x="190608" y="288340"/>
                    <a:pt x="164109" y="275981"/>
                    <a:pt x="159488" y="289844"/>
                  </a:cubicBezTo>
                  <a:cubicBezTo>
                    <a:pt x="155447" y="301967"/>
                    <a:pt x="178607" y="311109"/>
                    <a:pt x="191386" y="311109"/>
                  </a:cubicBezTo>
                  <a:cubicBezTo>
                    <a:pt x="201410" y="311109"/>
                    <a:pt x="177209" y="296932"/>
                    <a:pt x="170121" y="289844"/>
                  </a:cubicBezTo>
                </a:path>
              </a:pathLst>
            </a:cu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4449" name="Straight Connector 104448"/>
          <p:cNvCxnSpPr/>
          <p:nvPr/>
        </p:nvCxnSpPr>
        <p:spPr>
          <a:xfrm>
            <a:off x="6655981" y="2055842"/>
            <a:ext cx="1562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6"/>
          </p:cNvCxnSpPr>
          <p:nvPr/>
        </p:nvCxnSpPr>
        <p:spPr>
          <a:xfrm>
            <a:off x="7384542" y="2005892"/>
            <a:ext cx="1096289" cy="16978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 rot="399600">
            <a:off x="6663423" y="3332435"/>
            <a:ext cx="411951" cy="463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7094269" y="5530030"/>
            <a:ext cx="178145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7857042" y="4520766"/>
            <a:ext cx="62834" cy="203812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rot="5400000">
            <a:off x="7534603" y="5072104"/>
            <a:ext cx="900788" cy="8197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399600">
            <a:off x="6630913" y="4861609"/>
            <a:ext cx="411951" cy="463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20708525">
            <a:off x="6690091" y="5936171"/>
            <a:ext cx="411951" cy="463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59" name="Freeform 104458"/>
          <p:cNvSpPr/>
          <p:nvPr/>
        </p:nvSpPr>
        <p:spPr>
          <a:xfrm>
            <a:off x="7988404" y="5071343"/>
            <a:ext cx="395837" cy="437067"/>
          </a:xfrm>
          <a:custGeom>
            <a:avLst/>
            <a:gdLst>
              <a:gd name="connsiteX0" fmla="*/ 66228 w 395837"/>
              <a:gd name="connsiteY0" fmla="*/ 0 h 437067"/>
              <a:gd name="connsiteX1" fmla="*/ 13065 w 395837"/>
              <a:gd name="connsiteY1" fmla="*/ 127591 h 437067"/>
              <a:gd name="connsiteX2" fmla="*/ 2432 w 395837"/>
              <a:gd name="connsiteY2" fmla="*/ 159489 h 437067"/>
              <a:gd name="connsiteX3" fmla="*/ 34330 w 395837"/>
              <a:gd name="connsiteY3" fmla="*/ 148856 h 437067"/>
              <a:gd name="connsiteX4" fmla="*/ 98125 w 395837"/>
              <a:gd name="connsiteY4" fmla="*/ 95693 h 437067"/>
              <a:gd name="connsiteX5" fmla="*/ 119390 w 395837"/>
              <a:gd name="connsiteY5" fmla="*/ 63796 h 437067"/>
              <a:gd name="connsiteX6" fmla="*/ 119390 w 395837"/>
              <a:gd name="connsiteY6" fmla="*/ 265814 h 437067"/>
              <a:gd name="connsiteX7" fmla="*/ 98125 w 395837"/>
              <a:gd name="connsiteY7" fmla="*/ 297712 h 437067"/>
              <a:gd name="connsiteX8" fmla="*/ 87493 w 395837"/>
              <a:gd name="connsiteY8" fmla="*/ 361507 h 437067"/>
              <a:gd name="connsiteX9" fmla="*/ 130023 w 395837"/>
              <a:gd name="connsiteY9" fmla="*/ 276447 h 437067"/>
              <a:gd name="connsiteX10" fmla="*/ 172553 w 395837"/>
              <a:gd name="connsiteY10" fmla="*/ 212652 h 437067"/>
              <a:gd name="connsiteX11" fmla="*/ 161921 w 395837"/>
              <a:gd name="connsiteY11" fmla="*/ 265814 h 437067"/>
              <a:gd name="connsiteX12" fmla="*/ 193818 w 395837"/>
              <a:gd name="connsiteY12" fmla="*/ 414670 h 437067"/>
              <a:gd name="connsiteX13" fmla="*/ 215083 w 395837"/>
              <a:gd name="connsiteY13" fmla="*/ 372140 h 437067"/>
              <a:gd name="connsiteX14" fmla="*/ 225716 w 395837"/>
              <a:gd name="connsiteY14" fmla="*/ 340242 h 437067"/>
              <a:gd name="connsiteX15" fmla="*/ 257614 w 395837"/>
              <a:gd name="connsiteY15" fmla="*/ 318977 h 437067"/>
              <a:gd name="connsiteX16" fmla="*/ 342674 w 395837"/>
              <a:gd name="connsiteY16" fmla="*/ 255182 h 437067"/>
              <a:gd name="connsiteX17" fmla="*/ 353307 w 395837"/>
              <a:gd name="connsiteY17" fmla="*/ 297712 h 437067"/>
              <a:gd name="connsiteX18" fmla="*/ 395837 w 395837"/>
              <a:gd name="connsiteY18" fmla="*/ 425303 h 437067"/>
              <a:gd name="connsiteX19" fmla="*/ 374572 w 395837"/>
              <a:gd name="connsiteY19" fmla="*/ 350875 h 437067"/>
              <a:gd name="connsiteX20" fmla="*/ 363939 w 395837"/>
              <a:gd name="connsiteY20" fmla="*/ 308345 h 437067"/>
              <a:gd name="connsiteX21" fmla="*/ 353307 w 395837"/>
              <a:gd name="connsiteY21" fmla="*/ 276447 h 437067"/>
              <a:gd name="connsiteX22" fmla="*/ 300144 w 395837"/>
              <a:gd name="connsiteY22" fmla="*/ 223284 h 437067"/>
              <a:gd name="connsiteX23" fmla="*/ 278879 w 395837"/>
              <a:gd name="connsiteY23" fmla="*/ 180754 h 437067"/>
              <a:gd name="connsiteX24" fmla="*/ 246981 w 395837"/>
              <a:gd name="connsiteY24" fmla="*/ 148856 h 437067"/>
              <a:gd name="connsiteX25" fmla="*/ 204451 w 395837"/>
              <a:gd name="connsiteY25" fmla="*/ 85061 h 437067"/>
              <a:gd name="connsiteX26" fmla="*/ 140655 w 395837"/>
              <a:gd name="connsiteY26" fmla="*/ 31898 h 437067"/>
              <a:gd name="connsiteX27" fmla="*/ 108758 w 395837"/>
              <a:gd name="connsiteY27" fmla="*/ 0 h 437067"/>
              <a:gd name="connsiteX28" fmla="*/ 76860 w 395837"/>
              <a:gd name="connsiteY28" fmla="*/ 63796 h 437067"/>
              <a:gd name="connsiteX29" fmla="*/ 151288 w 395837"/>
              <a:gd name="connsiteY29" fmla="*/ 127591 h 437067"/>
              <a:gd name="connsiteX30" fmla="*/ 183186 w 395837"/>
              <a:gd name="connsiteY30" fmla="*/ 159489 h 437067"/>
              <a:gd name="connsiteX31" fmla="*/ 278879 w 395837"/>
              <a:gd name="connsiteY31" fmla="*/ 212652 h 437067"/>
              <a:gd name="connsiteX32" fmla="*/ 289511 w 395837"/>
              <a:gd name="connsiteY32" fmla="*/ 244549 h 437067"/>
              <a:gd name="connsiteX33" fmla="*/ 193818 w 395837"/>
              <a:gd name="connsiteY33" fmla="*/ 202019 h 437067"/>
              <a:gd name="connsiteX34" fmla="*/ 161921 w 395837"/>
              <a:gd name="connsiteY34" fmla="*/ 159489 h 437067"/>
              <a:gd name="connsiteX35" fmla="*/ 98125 w 395837"/>
              <a:gd name="connsiteY35" fmla="*/ 180754 h 437067"/>
              <a:gd name="connsiteX36" fmla="*/ 119390 w 395837"/>
              <a:gd name="connsiteY36" fmla="*/ 297712 h 437067"/>
              <a:gd name="connsiteX37" fmla="*/ 140655 w 395837"/>
              <a:gd name="connsiteY37" fmla="*/ 329610 h 437067"/>
              <a:gd name="connsiteX38" fmla="*/ 119390 w 395837"/>
              <a:gd name="connsiteY38" fmla="*/ 276447 h 437067"/>
              <a:gd name="connsiteX39" fmla="*/ 55595 w 395837"/>
              <a:gd name="connsiteY39" fmla="*/ 318977 h 437067"/>
              <a:gd name="connsiteX40" fmla="*/ 23697 w 395837"/>
              <a:gd name="connsiteY40" fmla="*/ 340242 h 437067"/>
              <a:gd name="connsiteX41" fmla="*/ 34330 w 395837"/>
              <a:gd name="connsiteY41" fmla="*/ 382773 h 437067"/>
              <a:gd name="connsiteX42" fmla="*/ 76860 w 395837"/>
              <a:gd name="connsiteY42" fmla="*/ 329610 h 437067"/>
              <a:gd name="connsiteX43" fmla="*/ 55595 w 395837"/>
              <a:gd name="connsiteY43" fmla="*/ 106326 h 437067"/>
              <a:gd name="connsiteX44" fmla="*/ 23697 w 395837"/>
              <a:gd name="connsiteY44" fmla="*/ 85061 h 437067"/>
              <a:gd name="connsiteX45" fmla="*/ 13065 w 395837"/>
              <a:gd name="connsiteY45" fmla="*/ 53163 h 437067"/>
              <a:gd name="connsiteX46" fmla="*/ 130023 w 395837"/>
              <a:gd name="connsiteY46" fmla="*/ 95693 h 437067"/>
              <a:gd name="connsiteX47" fmla="*/ 193818 w 395837"/>
              <a:gd name="connsiteY47" fmla="*/ 116959 h 437067"/>
              <a:gd name="connsiteX48" fmla="*/ 236348 w 395837"/>
              <a:gd name="connsiteY48" fmla="*/ 212652 h 437067"/>
              <a:gd name="connsiteX49" fmla="*/ 278879 w 395837"/>
              <a:gd name="connsiteY49" fmla="*/ 233917 h 437067"/>
              <a:gd name="connsiteX50" fmla="*/ 246981 w 395837"/>
              <a:gd name="connsiteY50" fmla="*/ 212652 h 437067"/>
              <a:gd name="connsiteX51" fmla="*/ 236348 w 395837"/>
              <a:gd name="connsiteY51" fmla="*/ 170121 h 437067"/>
              <a:gd name="connsiteX52" fmla="*/ 204451 w 395837"/>
              <a:gd name="connsiteY52" fmla="*/ 106326 h 437067"/>
              <a:gd name="connsiteX53" fmla="*/ 172553 w 395837"/>
              <a:gd name="connsiteY53" fmla="*/ 85061 h 437067"/>
              <a:gd name="connsiteX54" fmla="*/ 300144 w 395837"/>
              <a:gd name="connsiteY54" fmla="*/ 202019 h 437067"/>
              <a:gd name="connsiteX55" fmla="*/ 310776 w 395837"/>
              <a:gd name="connsiteY55" fmla="*/ 233917 h 437067"/>
              <a:gd name="connsiteX56" fmla="*/ 321409 w 395837"/>
              <a:gd name="connsiteY56" fmla="*/ 255182 h 4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95837" h="437067">
                <a:moveTo>
                  <a:pt x="66228" y="0"/>
                </a:moveTo>
                <a:cubicBezTo>
                  <a:pt x="47277" y="94752"/>
                  <a:pt x="68853" y="16016"/>
                  <a:pt x="13065" y="127591"/>
                </a:cubicBezTo>
                <a:cubicBezTo>
                  <a:pt x="8053" y="137616"/>
                  <a:pt x="-5493" y="151564"/>
                  <a:pt x="2432" y="159489"/>
                </a:cubicBezTo>
                <a:cubicBezTo>
                  <a:pt x="10357" y="167414"/>
                  <a:pt x="24305" y="153868"/>
                  <a:pt x="34330" y="148856"/>
                </a:cubicBezTo>
                <a:cubicBezTo>
                  <a:pt x="58229" y="136907"/>
                  <a:pt x="81327" y="115851"/>
                  <a:pt x="98125" y="95693"/>
                </a:cubicBezTo>
                <a:cubicBezTo>
                  <a:pt x="106306" y="85876"/>
                  <a:pt x="112302" y="74428"/>
                  <a:pt x="119390" y="63796"/>
                </a:cubicBezTo>
                <a:cubicBezTo>
                  <a:pt x="145676" y="142650"/>
                  <a:pt x="142459" y="119714"/>
                  <a:pt x="119390" y="265814"/>
                </a:cubicBezTo>
                <a:cubicBezTo>
                  <a:pt x="117397" y="278436"/>
                  <a:pt x="105213" y="287079"/>
                  <a:pt x="98125" y="297712"/>
                </a:cubicBezTo>
                <a:cubicBezTo>
                  <a:pt x="94581" y="318977"/>
                  <a:pt x="69555" y="373465"/>
                  <a:pt x="87493" y="361507"/>
                </a:cubicBezTo>
                <a:cubicBezTo>
                  <a:pt x="113869" y="343923"/>
                  <a:pt x="115846" y="304800"/>
                  <a:pt x="130023" y="276447"/>
                </a:cubicBezTo>
                <a:cubicBezTo>
                  <a:pt x="141453" y="253588"/>
                  <a:pt x="172553" y="212652"/>
                  <a:pt x="172553" y="212652"/>
                </a:cubicBezTo>
                <a:cubicBezTo>
                  <a:pt x="169009" y="230373"/>
                  <a:pt x="161921" y="247742"/>
                  <a:pt x="161921" y="265814"/>
                </a:cubicBezTo>
                <a:cubicBezTo>
                  <a:pt x="161921" y="348627"/>
                  <a:pt x="168210" y="350649"/>
                  <a:pt x="193818" y="414670"/>
                </a:cubicBezTo>
                <a:cubicBezTo>
                  <a:pt x="200906" y="400493"/>
                  <a:pt x="208839" y="386708"/>
                  <a:pt x="215083" y="372140"/>
                </a:cubicBezTo>
                <a:cubicBezTo>
                  <a:pt x="219498" y="361838"/>
                  <a:pt x="218714" y="348994"/>
                  <a:pt x="225716" y="340242"/>
                </a:cubicBezTo>
                <a:cubicBezTo>
                  <a:pt x="233699" y="330263"/>
                  <a:pt x="247391" y="326644"/>
                  <a:pt x="257614" y="318977"/>
                </a:cubicBezTo>
                <a:cubicBezTo>
                  <a:pt x="358640" y="243208"/>
                  <a:pt x="270560" y="303257"/>
                  <a:pt x="342674" y="255182"/>
                </a:cubicBezTo>
                <a:cubicBezTo>
                  <a:pt x="346218" y="269359"/>
                  <a:pt x="351600" y="283199"/>
                  <a:pt x="353307" y="297712"/>
                </a:cubicBezTo>
                <a:cubicBezTo>
                  <a:pt x="370654" y="445158"/>
                  <a:pt x="318680" y="451021"/>
                  <a:pt x="395837" y="425303"/>
                </a:cubicBezTo>
                <a:cubicBezTo>
                  <a:pt x="362597" y="292348"/>
                  <a:pt x="405079" y="457650"/>
                  <a:pt x="374572" y="350875"/>
                </a:cubicBezTo>
                <a:cubicBezTo>
                  <a:pt x="370558" y="336824"/>
                  <a:pt x="367953" y="322396"/>
                  <a:pt x="363939" y="308345"/>
                </a:cubicBezTo>
                <a:cubicBezTo>
                  <a:pt x="360860" y="297568"/>
                  <a:pt x="360032" y="285413"/>
                  <a:pt x="353307" y="276447"/>
                </a:cubicBezTo>
                <a:cubicBezTo>
                  <a:pt x="338270" y="256398"/>
                  <a:pt x="317865" y="241005"/>
                  <a:pt x="300144" y="223284"/>
                </a:cubicBezTo>
                <a:cubicBezTo>
                  <a:pt x="288936" y="212076"/>
                  <a:pt x="288092" y="193652"/>
                  <a:pt x="278879" y="180754"/>
                </a:cubicBezTo>
                <a:cubicBezTo>
                  <a:pt x="270139" y="168518"/>
                  <a:pt x="256213" y="160725"/>
                  <a:pt x="246981" y="148856"/>
                </a:cubicBezTo>
                <a:cubicBezTo>
                  <a:pt x="231290" y="128682"/>
                  <a:pt x="222523" y="103133"/>
                  <a:pt x="204451" y="85061"/>
                </a:cubicBezTo>
                <a:cubicBezTo>
                  <a:pt x="111252" y="-8138"/>
                  <a:pt x="229481" y="105920"/>
                  <a:pt x="140655" y="31898"/>
                </a:cubicBezTo>
                <a:cubicBezTo>
                  <a:pt x="129104" y="22272"/>
                  <a:pt x="119390" y="10633"/>
                  <a:pt x="108758" y="0"/>
                </a:cubicBezTo>
                <a:cubicBezTo>
                  <a:pt x="73045" y="8929"/>
                  <a:pt x="33250" y="3832"/>
                  <a:pt x="76860" y="63796"/>
                </a:cubicBezTo>
                <a:cubicBezTo>
                  <a:pt x="96079" y="90222"/>
                  <a:pt x="127000" y="105732"/>
                  <a:pt x="151288" y="127591"/>
                </a:cubicBezTo>
                <a:cubicBezTo>
                  <a:pt x="162465" y="137650"/>
                  <a:pt x="171157" y="150467"/>
                  <a:pt x="183186" y="159489"/>
                </a:cubicBezTo>
                <a:cubicBezTo>
                  <a:pt x="209892" y="179519"/>
                  <a:pt x="248579" y="197503"/>
                  <a:pt x="278879" y="212652"/>
                </a:cubicBezTo>
                <a:cubicBezTo>
                  <a:pt x="282423" y="223284"/>
                  <a:pt x="298836" y="238332"/>
                  <a:pt x="289511" y="244549"/>
                </a:cubicBezTo>
                <a:cubicBezTo>
                  <a:pt x="272219" y="256077"/>
                  <a:pt x="195466" y="203008"/>
                  <a:pt x="193818" y="202019"/>
                </a:cubicBezTo>
                <a:cubicBezTo>
                  <a:pt x="183186" y="187842"/>
                  <a:pt x="179220" y="163333"/>
                  <a:pt x="161921" y="159489"/>
                </a:cubicBezTo>
                <a:cubicBezTo>
                  <a:pt x="140039" y="154626"/>
                  <a:pt x="98125" y="180754"/>
                  <a:pt x="98125" y="180754"/>
                </a:cubicBezTo>
                <a:cubicBezTo>
                  <a:pt x="105213" y="219740"/>
                  <a:pt x="108504" y="259611"/>
                  <a:pt x="119390" y="297712"/>
                </a:cubicBezTo>
                <a:cubicBezTo>
                  <a:pt x="122901" y="309999"/>
                  <a:pt x="140655" y="342389"/>
                  <a:pt x="140655" y="329610"/>
                </a:cubicBezTo>
                <a:cubicBezTo>
                  <a:pt x="140655" y="310524"/>
                  <a:pt x="126478" y="294168"/>
                  <a:pt x="119390" y="276447"/>
                </a:cubicBezTo>
                <a:lnTo>
                  <a:pt x="55595" y="318977"/>
                </a:lnTo>
                <a:lnTo>
                  <a:pt x="23697" y="340242"/>
                </a:lnTo>
                <a:cubicBezTo>
                  <a:pt x="16807" y="350577"/>
                  <a:pt x="-27751" y="395190"/>
                  <a:pt x="34330" y="382773"/>
                </a:cubicBezTo>
                <a:cubicBezTo>
                  <a:pt x="45983" y="380442"/>
                  <a:pt x="73805" y="334193"/>
                  <a:pt x="76860" y="329610"/>
                </a:cubicBezTo>
                <a:cubicBezTo>
                  <a:pt x="95590" y="235964"/>
                  <a:pt x="101099" y="242836"/>
                  <a:pt x="55595" y="106326"/>
                </a:cubicBezTo>
                <a:cubicBezTo>
                  <a:pt x="51554" y="94203"/>
                  <a:pt x="34330" y="92149"/>
                  <a:pt x="23697" y="85061"/>
                </a:cubicBezTo>
                <a:cubicBezTo>
                  <a:pt x="20153" y="74428"/>
                  <a:pt x="3040" y="58175"/>
                  <a:pt x="13065" y="53163"/>
                </a:cubicBezTo>
                <a:cubicBezTo>
                  <a:pt x="36666" y="41363"/>
                  <a:pt x="119625" y="91361"/>
                  <a:pt x="130023" y="95693"/>
                </a:cubicBezTo>
                <a:cubicBezTo>
                  <a:pt x="150714" y="104314"/>
                  <a:pt x="193818" y="116959"/>
                  <a:pt x="193818" y="116959"/>
                </a:cubicBezTo>
                <a:cubicBezTo>
                  <a:pt x="204725" y="193307"/>
                  <a:pt x="184381" y="182956"/>
                  <a:pt x="236348" y="212652"/>
                </a:cubicBezTo>
                <a:cubicBezTo>
                  <a:pt x="250110" y="220516"/>
                  <a:pt x="263029" y="233917"/>
                  <a:pt x="278879" y="233917"/>
                </a:cubicBezTo>
                <a:cubicBezTo>
                  <a:pt x="291658" y="233917"/>
                  <a:pt x="257614" y="219740"/>
                  <a:pt x="246981" y="212652"/>
                </a:cubicBezTo>
                <a:cubicBezTo>
                  <a:pt x="243437" y="198475"/>
                  <a:pt x="240363" y="184172"/>
                  <a:pt x="236348" y="170121"/>
                </a:cubicBezTo>
                <a:cubicBezTo>
                  <a:pt x="229430" y="145907"/>
                  <a:pt x="223091" y="124966"/>
                  <a:pt x="204451" y="106326"/>
                </a:cubicBezTo>
                <a:cubicBezTo>
                  <a:pt x="195415" y="97290"/>
                  <a:pt x="183186" y="92149"/>
                  <a:pt x="172553" y="85061"/>
                </a:cubicBezTo>
                <a:cubicBezTo>
                  <a:pt x="232092" y="174371"/>
                  <a:pt x="137318" y="39193"/>
                  <a:pt x="300144" y="202019"/>
                </a:cubicBezTo>
                <a:cubicBezTo>
                  <a:pt x="308069" y="209944"/>
                  <a:pt x="306614" y="223511"/>
                  <a:pt x="310776" y="233917"/>
                </a:cubicBezTo>
                <a:cubicBezTo>
                  <a:pt x="313719" y="241275"/>
                  <a:pt x="317865" y="248094"/>
                  <a:pt x="321409" y="255182"/>
                </a:cubicBezTo>
              </a:path>
            </a:pathLst>
          </a:cu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3.D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5840" y="1400988"/>
            <a:ext cx="383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Chapter 3 - Problems </a:t>
            </a:r>
            <a:r>
              <a:rPr lang="en-US" dirty="0" smtClean="0"/>
              <a:t>3.4,3.5,3.13, 3.14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3.D (Sol)</a:t>
            </a:r>
            <a:endParaRPr 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40" y="1316189"/>
            <a:ext cx="66198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3.D </a:t>
            </a:r>
            <a:r>
              <a:rPr lang="en-US" dirty="0"/>
              <a:t>(Sol)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6" y="1276224"/>
            <a:ext cx="70675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633" y="3509459"/>
            <a:ext cx="107284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small x</a:t>
            </a:r>
            <a:r>
              <a:rPr lang="en-US" sz="1400" baseline="-25000" dirty="0" smtClean="0"/>
              <a:t>2</a:t>
            </a:r>
          </a:p>
        </p:txBody>
      </p:sp>
      <p:cxnSp>
        <p:nvCxnSpPr>
          <p:cNvPr id="5" name="Straight Arrow Connector 4"/>
          <p:cNvCxnSpPr>
            <a:stCxn id="4" idx="0"/>
          </p:cNvCxnSpPr>
          <p:nvPr/>
        </p:nvCxnSpPr>
        <p:spPr>
          <a:xfrm flipV="1">
            <a:off x="855056" y="3093057"/>
            <a:ext cx="735205" cy="416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84896" y="3301258"/>
            <a:ext cx="735205" cy="416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8959" y="3717660"/>
            <a:ext cx="14531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Because we assumed small x</a:t>
            </a:r>
            <a:r>
              <a:rPr lang="en-US" sz="1400" baseline="-25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61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3.D </a:t>
            </a:r>
            <a:r>
              <a:rPr lang="en-US" dirty="0"/>
              <a:t>(Sol)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8" y="2581524"/>
            <a:ext cx="6896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8" y="1166523"/>
            <a:ext cx="42862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5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3.D </a:t>
            </a:r>
            <a:r>
              <a:rPr lang="en-US" dirty="0"/>
              <a:t>(Sol)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74" y="1200938"/>
            <a:ext cx="5734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25"/>
          <a:stretch/>
        </p:blipFill>
        <p:spPr bwMode="auto">
          <a:xfrm>
            <a:off x="1211205" y="2147909"/>
            <a:ext cx="6657975" cy="46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219983"/>
              </p:ext>
            </p:extLst>
          </p:nvPr>
        </p:nvGraphicFramePr>
        <p:xfrm>
          <a:off x="854651" y="2802070"/>
          <a:ext cx="4416907" cy="107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4" name="Equation" r:id="rId5" imgW="3898800" imgH="952200" progId="Equation.DSMT4">
                  <p:embed/>
                </p:oleObj>
              </mc:Choice>
              <mc:Fallback>
                <p:oleObj name="Equation" r:id="rId5" imgW="38988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4651" y="2802070"/>
                        <a:ext cx="4416907" cy="1079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025423"/>
              </p:ext>
            </p:extLst>
          </p:nvPr>
        </p:nvGraphicFramePr>
        <p:xfrm>
          <a:off x="854651" y="3998112"/>
          <a:ext cx="5192924" cy="2313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5" name="Equation" r:id="rId7" imgW="5016240" imgH="2234880" progId="Equation.DSMT4">
                  <p:embed/>
                </p:oleObj>
              </mc:Choice>
              <mc:Fallback>
                <p:oleObj name="Equation" r:id="rId7" imgW="5016240" imgH="223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51" y="3998112"/>
                        <a:ext cx="5192924" cy="23138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2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3.D </a:t>
            </a:r>
            <a:r>
              <a:rPr lang="en-US" dirty="0"/>
              <a:t>(Sol)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74" y="1200938"/>
            <a:ext cx="5734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25"/>
          <a:stretch/>
        </p:blipFill>
        <p:spPr bwMode="auto">
          <a:xfrm>
            <a:off x="1211205" y="2147909"/>
            <a:ext cx="6657975" cy="46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76598"/>
              </p:ext>
            </p:extLst>
          </p:nvPr>
        </p:nvGraphicFramePr>
        <p:xfrm>
          <a:off x="663756" y="2853888"/>
          <a:ext cx="701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6" name="Equation" r:id="rId5" imgW="7010280" imgH="863280" progId="Equation.DSMT4">
                  <p:embed/>
                </p:oleObj>
              </mc:Choice>
              <mc:Fallback>
                <p:oleObj name="Equation" r:id="rId5" imgW="70102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756" y="2853888"/>
                        <a:ext cx="7010400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932122"/>
              </p:ext>
            </p:extLst>
          </p:nvPr>
        </p:nvGraphicFramePr>
        <p:xfrm>
          <a:off x="663756" y="3957696"/>
          <a:ext cx="52070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7" name="Equation" r:id="rId7" imgW="5206680" imgH="1815840" progId="Equation.DSMT4">
                  <p:embed/>
                </p:oleObj>
              </mc:Choice>
              <mc:Fallback>
                <p:oleObj name="Equation" r:id="rId7" imgW="5206680" imgH="1815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56" y="3957696"/>
                        <a:ext cx="52070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1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3.D </a:t>
            </a:r>
            <a:r>
              <a:rPr lang="en-US" dirty="0"/>
              <a:t>(Sol)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74" y="1200938"/>
            <a:ext cx="5734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5" b="79646"/>
          <a:stretch/>
        </p:blipFill>
        <p:spPr bwMode="auto">
          <a:xfrm>
            <a:off x="781836" y="2258169"/>
            <a:ext cx="6657975" cy="2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1"/>
          <a:stretch/>
        </p:blipFill>
        <p:spPr bwMode="auto">
          <a:xfrm>
            <a:off x="678469" y="2775003"/>
            <a:ext cx="6657975" cy="19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0296" y="2252583"/>
            <a:ext cx="411082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a clever way to add a</a:t>
            </a:r>
            <a:r>
              <a:rPr lang="en-US" sz="1400" dirty="0"/>
              <a:t> </a:t>
            </a:r>
            <a:r>
              <a:rPr lang="en-US" sz="1400" dirty="0" smtClean="0"/>
              <a:t>degree of freedom to a quadratic </a:t>
            </a:r>
            <a:r>
              <a:rPr lang="en-US" sz="1400" dirty="0" err="1" smtClean="0"/>
              <a:t>Lyapunov</a:t>
            </a:r>
            <a:r>
              <a:rPr lang="en-US" sz="1400" dirty="0" smtClean="0"/>
              <a:t> function. </a:t>
            </a:r>
            <a:r>
              <a:rPr lang="en-US" sz="1400" dirty="0" err="1"/>
              <a:t>a</a:t>
            </a:r>
            <a:r>
              <a:rPr lang="en-US" sz="1400" dirty="0" err="1" smtClean="0"/>
              <a:t>,b</a:t>
            </a:r>
            <a:r>
              <a:rPr lang="en-US" sz="1400" dirty="0" smtClean="0"/>
              <a:t> don’t change the basic nature of the quadratic function, </a:t>
            </a:r>
            <a:r>
              <a:rPr lang="en-US" sz="1400" dirty="0" err="1" smtClean="0"/>
              <a:t>ie</a:t>
            </a:r>
            <a:r>
              <a:rPr lang="en-US" sz="1400" dirty="0" smtClean="0"/>
              <a:t> still PD and radially unbounded.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16911" y="2729636"/>
            <a:ext cx="1637969" cy="108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60714" y="2653436"/>
            <a:ext cx="0" cy="179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75507" y="2626269"/>
            <a:ext cx="0" cy="179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92782" y="3507992"/>
            <a:ext cx="3696776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a,b</a:t>
            </a:r>
            <a:r>
              <a:rPr lang="en-US" sz="1400" dirty="0" smtClean="0"/>
              <a:t> provide the opportunity to cancel these cross terms which might have otherwise stopped our analysis (</a:t>
            </a:r>
            <a:r>
              <a:rPr lang="en-US" sz="1400" dirty="0" err="1" smtClean="0"/>
              <a:t>ie</a:t>
            </a:r>
            <a:r>
              <a:rPr lang="en-US" sz="1400" dirty="0" smtClean="0"/>
              <a:t> had we chosen a=b=1)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35896" y="3412435"/>
            <a:ext cx="1256886" cy="464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244132" y="3412435"/>
            <a:ext cx="1948650" cy="464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762"/>
            <a:ext cx="8879982" cy="39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11206" y="4588057"/>
            <a:ext cx="55062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perform this shift to any equilibrium point of interest (a system may have multiple equilibrium points)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dirty="0" smtClean="0"/>
              <a:t>3.D </a:t>
            </a:r>
            <a:r>
              <a:rPr lang="en-US" dirty="0"/>
              <a:t>(Sol)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-1"/>
          <a:stretch/>
        </p:blipFill>
        <p:spPr bwMode="auto">
          <a:xfrm>
            <a:off x="767673" y="2075290"/>
            <a:ext cx="6486525" cy="302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 b="73134"/>
          <a:stretch/>
        </p:blipFill>
        <p:spPr bwMode="auto">
          <a:xfrm>
            <a:off x="519442" y="1227854"/>
            <a:ext cx="6657975" cy="26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57422" y="1483035"/>
            <a:ext cx="36967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Why choose this? Because someone tried a lot of other V’s that did not work.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210461" y="1744645"/>
            <a:ext cx="1346961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4.E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Pendulum with friction AS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95683"/>
              </p:ext>
            </p:extLst>
          </p:nvPr>
        </p:nvGraphicFramePr>
        <p:xfrm>
          <a:off x="1828687" y="2339075"/>
          <a:ext cx="6113799" cy="298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Equation" r:id="rId3" imgW="5155920" imgH="2514600" progId="Equation.DSMT4">
                  <p:embed/>
                </p:oleObj>
              </mc:Choice>
              <mc:Fallback>
                <p:oleObj name="Equation" r:id="rId3" imgW="5155920" imgH="251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687" y="2339075"/>
                        <a:ext cx="6113799" cy="29870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2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45034"/>
              </p:ext>
            </p:extLst>
          </p:nvPr>
        </p:nvGraphicFramePr>
        <p:xfrm>
          <a:off x="1866900" y="347663"/>
          <a:ext cx="4862513" cy="638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1" name="Equation" r:id="rId3" imgW="5384520" imgH="7061040" progId="Equation.DSMT4">
                  <p:embed/>
                </p:oleObj>
              </mc:Choice>
              <mc:Fallback>
                <p:oleObj name="Equation" r:id="rId3" imgW="5384520" imgH="7061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347663"/>
                        <a:ext cx="4862513" cy="6389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4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Additional Examples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565912"/>
              </p:ext>
            </p:extLst>
          </p:nvPr>
        </p:nvGraphicFramePr>
        <p:xfrm>
          <a:off x="898704" y="1111251"/>
          <a:ext cx="4851645" cy="537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" name="Equation" r:id="rId3" imgW="3352680" imgH="3708360" progId="Equation.DSMT4">
                  <p:embed/>
                </p:oleObj>
              </mc:Choice>
              <mc:Fallback>
                <p:oleObj name="Equation" r:id="rId3" imgW="3352680" imgH="3708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04" y="1111251"/>
                        <a:ext cx="4851645" cy="53782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3443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Additional Examples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912606"/>
              </p:ext>
            </p:extLst>
          </p:nvPr>
        </p:nvGraphicFramePr>
        <p:xfrm>
          <a:off x="890423" y="1331815"/>
          <a:ext cx="7034792" cy="5125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5" name="Equation" r:id="rId3" imgW="4457520" imgH="3238200" progId="Equation.DSMT4">
                  <p:embed/>
                </p:oleObj>
              </mc:Choice>
              <mc:Fallback>
                <p:oleObj name="Equation" r:id="rId3" imgW="4457520" imgH="32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3" y="1331815"/>
                        <a:ext cx="7034792" cy="51255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7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53" y="315245"/>
            <a:ext cx="8430768" cy="36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21872" y="130579"/>
            <a:ext cx="21343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 is a scalar function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28737" y="315245"/>
            <a:ext cx="893135" cy="496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53656" y="3936854"/>
            <a:ext cx="1878418" cy="2538374"/>
            <a:chOff x="453656" y="3936854"/>
            <a:chExt cx="1878418" cy="253837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392865" y="4263656"/>
              <a:ext cx="0" cy="2211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3656" y="5489944"/>
              <a:ext cx="1697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69474" y="549703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0264" y="3936854"/>
              <a:ext cx="71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V(x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>
            <a:off x="453656" y="4306187"/>
            <a:ext cx="1456660" cy="1190847"/>
          </a:xfrm>
          <a:custGeom>
            <a:avLst/>
            <a:gdLst>
              <a:gd name="connsiteX0" fmla="*/ 0 w 2222205"/>
              <a:gd name="connsiteY0" fmla="*/ 42530 h 1190847"/>
              <a:gd name="connsiteX1" fmla="*/ 53163 w 2222205"/>
              <a:gd name="connsiteY1" fmla="*/ 63795 h 1190847"/>
              <a:gd name="connsiteX2" fmla="*/ 74428 w 2222205"/>
              <a:gd name="connsiteY2" fmla="*/ 170121 h 1190847"/>
              <a:gd name="connsiteX3" fmla="*/ 95693 w 2222205"/>
              <a:gd name="connsiteY3" fmla="*/ 212651 h 1190847"/>
              <a:gd name="connsiteX4" fmla="*/ 106326 w 2222205"/>
              <a:gd name="connsiteY4" fmla="*/ 308344 h 1190847"/>
              <a:gd name="connsiteX5" fmla="*/ 127591 w 2222205"/>
              <a:gd name="connsiteY5" fmla="*/ 372140 h 1190847"/>
              <a:gd name="connsiteX6" fmla="*/ 138224 w 2222205"/>
              <a:gd name="connsiteY6" fmla="*/ 404037 h 1190847"/>
              <a:gd name="connsiteX7" fmla="*/ 159489 w 2222205"/>
              <a:gd name="connsiteY7" fmla="*/ 499730 h 1190847"/>
              <a:gd name="connsiteX8" fmla="*/ 180754 w 2222205"/>
              <a:gd name="connsiteY8" fmla="*/ 531628 h 1190847"/>
              <a:gd name="connsiteX9" fmla="*/ 223284 w 2222205"/>
              <a:gd name="connsiteY9" fmla="*/ 659219 h 1190847"/>
              <a:gd name="connsiteX10" fmla="*/ 244549 w 2222205"/>
              <a:gd name="connsiteY10" fmla="*/ 691116 h 1190847"/>
              <a:gd name="connsiteX11" fmla="*/ 255182 w 2222205"/>
              <a:gd name="connsiteY11" fmla="*/ 723014 h 1190847"/>
              <a:gd name="connsiteX12" fmla="*/ 276447 w 2222205"/>
              <a:gd name="connsiteY12" fmla="*/ 765544 h 1190847"/>
              <a:gd name="connsiteX13" fmla="*/ 297712 w 2222205"/>
              <a:gd name="connsiteY13" fmla="*/ 797442 h 1190847"/>
              <a:gd name="connsiteX14" fmla="*/ 361507 w 2222205"/>
              <a:gd name="connsiteY14" fmla="*/ 839972 h 1190847"/>
              <a:gd name="connsiteX15" fmla="*/ 382772 w 2222205"/>
              <a:gd name="connsiteY15" fmla="*/ 871870 h 1190847"/>
              <a:gd name="connsiteX16" fmla="*/ 414670 w 2222205"/>
              <a:gd name="connsiteY16" fmla="*/ 903767 h 1190847"/>
              <a:gd name="connsiteX17" fmla="*/ 435935 w 2222205"/>
              <a:gd name="connsiteY17" fmla="*/ 967563 h 1190847"/>
              <a:gd name="connsiteX18" fmla="*/ 467833 w 2222205"/>
              <a:gd name="connsiteY18" fmla="*/ 1073888 h 1190847"/>
              <a:gd name="connsiteX19" fmla="*/ 584791 w 2222205"/>
              <a:gd name="connsiteY19" fmla="*/ 1169581 h 1190847"/>
              <a:gd name="connsiteX20" fmla="*/ 701749 w 2222205"/>
              <a:gd name="connsiteY20" fmla="*/ 1180214 h 1190847"/>
              <a:gd name="connsiteX21" fmla="*/ 786810 w 2222205"/>
              <a:gd name="connsiteY21" fmla="*/ 1169581 h 1190847"/>
              <a:gd name="connsiteX22" fmla="*/ 861237 w 2222205"/>
              <a:gd name="connsiteY22" fmla="*/ 1073888 h 1190847"/>
              <a:gd name="connsiteX23" fmla="*/ 914400 w 2222205"/>
              <a:gd name="connsiteY23" fmla="*/ 1041991 h 1190847"/>
              <a:gd name="connsiteX24" fmla="*/ 946298 w 2222205"/>
              <a:gd name="connsiteY24" fmla="*/ 1010093 h 1190847"/>
              <a:gd name="connsiteX25" fmla="*/ 1010093 w 2222205"/>
              <a:gd name="connsiteY25" fmla="*/ 1031358 h 1190847"/>
              <a:gd name="connsiteX26" fmla="*/ 1041991 w 2222205"/>
              <a:gd name="connsiteY26" fmla="*/ 1073888 h 1190847"/>
              <a:gd name="connsiteX27" fmla="*/ 1073889 w 2222205"/>
              <a:gd name="connsiteY27" fmla="*/ 1095154 h 1190847"/>
              <a:gd name="connsiteX28" fmla="*/ 1127051 w 2222205"/>
              <a:gd name="connsiteY28" fmla="*/ 1137684 h 1190847"/>
              <a:gd name="connsiteX29" fmla="*/ 1148317 w 2222205"/>
              <a:gd name="connsiteY29" fmla="*/ 1158949 h 1190847"/>
              <a:gd name="connsiteX30" fmla="*/ 1212112 w 2222205"/>
              <a:gd name="connsiteY30" fmla="*/ 1180214 h 1190847"/>
              <a:gd name="connsiteX31" fmla="*/ 1350335 w 2222205"/>
              <a:gd name="connsiteY31" fmla="*/ 1169581 h 1190847"/>
              <a:gd name="connsiteX32" fmla="*/ 1424763 w 2222205"/>
              <a:gd name="connsiteY32" fmla="*/ 1190847 h 1190847"/>
              <a:gd name="connsiteX33" fmla="*/ 1456661 w 2222205"/>
              <a:gd name="connsiteY33" fmla="*/ 1180214 h 1190847"/>
              <a:gd name="connsiteX34" fmla="*/ 1509824 w 2222205"/>
              <a:gd name="connsiteY34" fmla="*/ 1137684 h 1190847"/>
              <a:gd name="connsiteX35" fmla="*/ 1531089 w 2222205"/>
              <a:gd name="connsiteY35" fmla="*/ 1105786 h 1190847"/>
              <a:gd name="connsiteX36" fmla="*/ 1552354 w 2222205"/>
              <a:gd name="connsiteY36" fmla="*/ 1063256 h 1190847"/>
              <a:gd name="connsiteX37" fmla="*/ 1605517 w 2222205"/>
              <a:gd name="connsiteY37" fmla="*/ 1041991 h 1190847"/>
              <a:gd name="connsiteX38" fmla="*/ 1711842 w 2222205"/>
              <a:gd name="connsiteY38" fmla="*/ 946298 h 1190847"/>
              <a:gd name="connsiteX39" fmla="*/ 1754372 w 2222205"/>
              <a:gd name="connsiteY39" fmla="*/ 893135 h 1190847"/>
              <a:gd name="connsiteX40" fmla="*/ 1818168 w 2222205"/>
              <a:gd name="connsiteY40" fmla="*/ 839972 h 1190847"/>
              <a:gd name="connsiteX41" fmla="*/ 1892596 w 2222205"/>
              <a:gd name="connsiteY41" fmla="*/ 744279 h 1190847"/>
              <a:gd name="connsiteX42" fmla="*/ 1977656 w 2222205"/>
              <a:gd name="connsiteY42" fmla="*/ 648586 h 1190847"/>
              <a:gd name="connsiteX43" fmla="*/ 1988289 w 2222205"/>
              <a:gd name="connsiteY43" fmla="*/ 606056 h 1190847"/>
              <a:gd name="connsiteX44" fmla="*/ 2094614 w 2222205"/>
              <a:gd name="connsiteY44" fmla="*/ 446567 h 1190847"/>
              <a:gd name="connsiteX45" fmla="*/ 2115879 w 2222205"/>
              <a:gd name="connsiteY45" fmla="*/ 382772 h 1190847"/>
              <a:gd name="connsiteX46" fmla="*/ 2126512 w 2222205"/>
              <a:gd name="connsiteY46" fmla="*/ 350874 h 1190847"/>
              <a:gd name="connsiteX47" fmla="*/ 2137144 w 2222205"/>
              <a:gd name="connsiteY47" fmla="*/ 297712 h 1190847"/>
              <a:gd name="connsiteX48" fmla="*/ 2158410 w 2222205"/>
              <a:gd name="connsiteY48" fmla="*/ 255181 h 1190847"/>
              <a:gd name="connsiteX49" fmla="*/ 2200940 w 2222205"/>
              <a:gd name="connsiteY49" fmla="*/ 53163 h 1190847"/>
              <a:gd name="connsiteX50" fmla="*/ 2222205 w 2222205"/>
              <a:gd name="connsiteY50" fmla="*/ 0 h 119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22205" h="1190847">
                <a:moveTo>
                  <a:pt x="0" y="42530"/>
                </a:moveTo>
                <a:cubicBezTo>
                  <a:pt x="17721" y="49618"/>
                  <a:pt x="43546" y="47309"/>
                  <a:pt x="53163" y="63795"/>
                </a:cubicBezTo>
                <a:cubicBezTo>
                  <a:pt x="71375" y="95015"/>
                  <a:pt x="64499" y="135368"/>
                  <a:pt x="74428" y="170121"/>
                </a:cubicBezTo>
                <a:cubicBezTo>
                  <a:pt x="78782" y="185361"/>
                  <a:pt x="88605" y="198474"/>
                  <a:pt x="95693" y="212651"/>
                </a:cubicBezTo>
                <a:cubicBezTo>
                  <a:pt x="99237" y="244549"/>
                  <a:pt x="100032" y="276873"/>
                  <a:pt x="106326" y="308344"/>
                </a:cubicBezTo>
                <a:cubicBezTo>
                  <a:pt x="110722" y="330324"/>
                  <a:pt x="120502" y="350875"/>
                  <a:pt x="127591" y="372140"/>
                </a:cubicBezTo>
                <a:lnTo>
                  <a:pt x="138224" y="404037"/>
                </a:lnTo>
                <a:cubicBezTo>
                  <a:pt x="142309" y="428546"/>
                  <a:pt x="146400" y="473552"/>
                  <a:pt x="159489" y="499730"/>
                </a:cubicBezTo>
                <a:cubicBezTo>
                  <a:pt x="165204" y="511160"/>
                  <a:pt x="173666" y="520995"/>
                  <a:pt x="180754" y="531628"/>
                </a:cubicBezTo>
                <a:lnTo>
                  <a:pt x="223284" y="659219"/>
                </a:lnTo>
                <a:cubicBezTo>
                  <a:pt x="227325" y="671342"/>
                  <a:pt x="238834" y="679687"/>
                  <a:pt x="244549" y="691116"/>
                </a:cubicBezTo>
                <a:cubicBezTo>
                  <a:pt x="249561" y="701141"/>
                  <a:pt x="250767" y="712712"/>
                  <a:pt x="255182" y="723014"/>
                </a:cubicBezTo>
                <a:cubicBezTo>
                  <a:pt x="261426" y="737582"/>
                  <a:pt x="268583" y="751782"/>
                  <a:pt x="276447" y="765544"/>
                </a:cubicBezTo>
                <a:cubicBezTo>
                  <a:pt x="282787" y="776639"/>
                  <a:pt x="288095" y="789027"/>
                  <a:pt x="297712" y="797442"/>
                </a:cubicBezTo>
                <a:cubicBezTo>
                  <a:pt x="316946" y="814272"/>
                  <a:pt x="361507" y="839972"/>
                  <a:pt x="361507" y="839972"/>
                </a:cubicBezTo>
                <a:cubicBezTo>
                  <a:pt x="368595" y="850605"/>
                  <a:pt x="374591" y="862053"/>
                  <a:pt x="382772" y="871870"/>
                </a:cubicBezTo>
                <a:cubicBezTo>
                  <a:pt x="392398" y="883421"/>
                  <a:pt x="407368" y="890623"/>
                  <a:pt x="414670" y="903767"/>
                </a:cubicBezTo>
                <a:cubicBezTo>
                  <a:pt x="425556" y="923362"/>
                  <a:pt x="428847" y="946298"/>
                  <a:pt x="435935" y="967563"/>
                </a:cubicBezTo>
                <a:cubicBezTo>
                  <a:pt x="443162" y="989245"/>
                  <a:pt x="455511" y="1061566"/>
                  <a:pt x="467833" y="1073888"/>
                </a:cubicBezTo>
                <a:cubicBezTo>
                  <a:pt x="539068" y="1145123"/>
                  <a:pt x="500144" y="1113150"/>
                  <a:pt x="584791" y="1169581"/>
                </a:cubicBezTo>
                <a:cubicBezTo>
                  <a:pt x="617363" y="1191296"/>
                  <a:pt x="662763" y="1176670"/>
                  <a:pt x="701749" y="1180214"/>
                </a:cubicBezTo>
                <a:cubicBezTo>
                  <a:pt x="730103" y="1176670"/>
                  <a:pt x="759956" y="1179346"/>
                  <a:pt x="786810" y="1169581"/>
                </a:cubicBezTo>
                <a:cubicBezTo>
                  <a:pt x="810327" y="1161029"/>
                  <a:pt x="855328" y="1079797"/>
                  <a:pt x="861237" y="1073888"/>
                </a:cubicBezTo>
                <a:cubicBezTo>
                  <a:pt x="890428" y="1044698"/>
                  <a:pt x="872993" y="1055793"/>
                  <a:pt x="914400" y="1041991"/>
                </a:cubicBezTo>
                <a:cubicBezTo>
                  <a:pt x="925033" y="1031358"/>
                  <a:pt x="931353" y="1011754"/>
                  <a:pt x="946298" y="1010093"/>
                </a:cubicBezTo>
                <a:cubicBezTo>
                  <a:pt x="968576" y="1007618"/>
                  <a:pt x="1010093" y="1031358"/>
                  <a:pt x="1010093" y="1031358"/>
                </a:cubicBezTo>
                <a:cubicBezTo>
                  <a:pt x="1020726" y="1045535"/>
                  <a:pt x="1029460" y="1061357"/>
                  <a:pt x="1041991" y="1073888"/>
                </a:cubicBezTo>
                <a:cubicBezTo>
                  <a:pt x="1051027" y="1082924"/>
                  <a:pt x="1064853" y="1086118"/>
                  <a:pt x="1073889" y="1095154"/>
                </a:cubicBezTo>
                <a:cubicBezTo>
                  <a:pt x="1121982" y="1143247"/>
                  <a:pt x="1064954" y="1116984"/>
                  <a:pt x="1127051" y="1137684"/>
                </a:cubicBezTo>
                <a:cubicBezTo>
                  <a:pt x="1134140" y="1144772"/>
                  <a:pt x="1139351" y="1154466"/>
                  <a:pt x="1148317" y="1158949"/>
                </a:cubicBezTo>
                <a:cubicBezTo>
                  <a:pt x="1168366" y="1168973"/>
                  <a:pt x="1212112" y="1180214"/>
                  <a:pt x="1212112" y="1180214"/>
                </a:cubicBezTo>
                <a:cubicBezTo>
                  <a:pt x="1258186" y="1176670"/>
                  <a:pt x="1304125" y="1169581"/>
                  <a:pt x="1350335" y="1169581"/>
                </a:cubicBezTo>
                <a:cubicBezTo>
                  <a:pt x="1363685" y="1169581"/>
                  <a:pt x="1409722" y="1185833"/>
                  <a:pt x="1424763" y="1190847"/>
                </a:cubicBezTo>
                <a:cubicBezTo>
                  <a:pt x="1435396" y="1187303"/>
                  <a:pt x="1446636" y="1185226"/>
                  <a:pt x="1456661" y="1180214"/>
                </a:cubicBezTo>
                <a:cubicBezTo>
                  <a:pt x="1475079" y="1171005"/>
                  <a:pt x="1496639" y="1154165"/>
                  <a:pt x="1509824" y="1137684"/>
                </a:cubicBezTo>
                <a:cubicBezTo>
                  <a:pt x="1517807" y="1127705"/>
                  <a:pt x="1524749" y="1116881"/>
                  <a:pt x="1531089" y="1105786"/>
                </a:cubicBezTo>
                <a:cubicBezTo>
                  <a:pt x="1538953" y="1092024"/>
                  <a:pt x="1540320" y="1073571"/>
                  <a:pt x="1552354" y="1063256"/>
                </a:cubicBezTo>
                <a:cubicBezTo>
                  <a:pt x="1566845" y="1050835"/>
                  <a:pt x="1587796" y="1049079"/>
                  <a:pt x="1605517" y="1041991"/>
                </a:cubicBezTo>
                <a:cubicBezTo>
                  <a:pt x="1767547" y="847550"/>
                  <a:pt x="1563541" y="1078120"/>
                  <a:pt x="1711842" y="946298"/>
                </a:cubicBezTo>
                <a:cubicBezTo>
                  <a:pt x="1728804" y="931221"/>
                  <a:pt x="1738325" y="909182"/>
                  <a:pt x="1754372" y="893135"/>
                </a:cubicBezTo>
                <a:cubicBezTo>
                  <a:pt x="1773946" y="873561"/>
                  <a:pt x="1796903" y="857693"/>
                  <a:pt x="1818168" y="839972"/>
                </a:cubicBezTo>
                <a:cubicBezTo>
                  <a:pt x="1851674" y="739449"/>
                  <a:pt x="1785015" y="923585"/>
                  <a:pt x="1892596" y="744279"/>
                </a:cubicBezTo>
                <a:cubicBezTo>
                  <a:pt x="1936169" y="671656"/>
                  <a:pt x="1908356" y="704026"/>
                  <a:pt x="1977656" y="648586"/>
                </a:cubicBezTo>
                <a:cubicBezTo>
                  <a:pt x="1981200" y="634409"/>
                  <a:pt x="1980926" y="618678"/>
                  <a:pt x="1988289" y="606056"/>
                </a:cubicBezTo>
                <a:cubicBezTo>
                  <a:pt x="2068710" y="468191"/>
                  <a:pt x="2034918" y="575909"/>
                  <a:pt x="2094614" y="446567"/>
                </a:cubicBezTo>
                <a:cubicBezTo>
                  <a:pt x="2104007" y="426215"/>
                  <a:pt x="2108791" y="404037"/>
                  <a:pt x="2115879" y="382772"/>
                </a:cubicBezTo>
                <a:lnTo>
                  <a:pt x="2126512" y="350874"/>
                </a:lnTo>
                <a:cubicBezTo>
                  <a:pt x="2132227" y="333730"/>
                  <a:pt x="2131429" y="314856"/>
                  <a:pt x="2137144" y="297712"/>
                </a:cubicBezTo>
                <a:cubicBezTo>
                  <a:pt x="2142156" y="282675"/>
                  <a:pt x="2151321" y="269358"/>
                  <a:pt x="2158410" y="255181"/>
                </a:cubicBezTo>
                <a:cubicBezTo>
                  <a:pt x="2169816" y="175339"/>
                  <a:pt x="2172456" y="138622"/>
                  <a:pt x="2200940" y="53163"/>
                </a:cubicBezTo>
                <a:cubicBezTo>
                  <a:pt x="2214078" y="13747"/>
                  <a:pt x="2206560" y="31289"/>
                  <a:pt x="2222205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72892" y="5905442"/>
            <a:ext cx="15183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Could be x</a:t>
            </a:r>
            <a:r>
              <a:rPr lang="en-US" baseline="-25000" dirty="0" smtClean="0"/>
              <a:t>1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3858" y="3567522"/>
            <a:ext cx="17379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Could be V(x</a:t>
            </a:r>
            <a:r>
              <a:rPr lang="en-US" baseline="-25000" dirty="0" smtClean="0"/>
              <a:t>1</a:t>
            </a:r>
            <a:r>
              <a:rPr lang="en-US" dirty="0" smtClean="0"/>
              <a:t>(t))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32074" y="3936854"/>
            <a:ext cx="1878418" cy="2538374"/>
            <a:chOff x="453656" y="3936854"/>
            <a:chExt cx="1878418" cy="253837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392865" y="4263656"/>
              <a:ext cx="0" cy="2211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3656" y="5489944"/>
              <a:ext cx="1697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969474" y="549703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30264" y="3936854"/>
              <a:ext cx="71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V(x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91247" y="3936854"/>
            <a:ext cx="1878418" cy="2538374"/>
            <a:chOff x="453656" y="3936854"/>
            <a:chExt cx="1878418" cy="253837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392865" y="4263656"/>
              <a:ext cx="0" cy="2211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53656" y="5489944"/>
              <a:ext cx="1697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69474" y="549703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0264" y="3936854"/>
              <a:ext cx="71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V(x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28390" y="3936854"/>
            <a:ext cx="1878418" cy="2538374"/>
            <a:chOff x="453656" y="3936854"/>
            <a:chExt cx="1878418" cy="253837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392865" y="4263656"/>
              <a:ext cx="0" cy="2211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3656" y="5489944"/>
              <a:ext cx="1697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969474" y="549703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0264" y="3936854"/>
              <a:ext cx="71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V(x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9216" name="Freeform 9215"/>
          <p:cNvSpPr/>
          <p:nvPr/>
        </p:nvSpPr>
        <p:spPr>
          <a:xfrm>
            <a:off x="2870789" y="4306187"/>
            <a:ext cx="956959" cy="1169581"/>
          </a:xfrm>
          <a:custGeom>
            <a:avLst/>
            <a:gdLst>
              <a:gd name="connsiteX0" fmla="*/ 0 w 956959"/>
              <a:gd name="connsiteY0" fmla="*/ 10632 h 1169581"/>
              <a:gd name="connsiteX1" fmla="*/ 95693 w 956959"/>
              <a:gd name="connsiteY1" fmla="*/ 159488 h 1169581"/>
              <a:gd name="connsiteX2" fmla="*/ 106326 w 956959"/>
              <a:gd name="connsiteY2" fmla="*/ 202019 h 1169581"/>
              <a:gd name="connsiteX3" fmla="*/ 127591 w 956959"/>
              <a:gd name="connsiteY3" fmla="*/ 318977 h 1169581"/>
              <a:gd name="connsiteX4" fmla="*/ 138224 w 956959"/>
              <a:gd name="connsiteY4" fmla="*/ 574158 h 1169581"/>
              <a:gd name="connsiteX5" fmla="*/ 148856 w 956959"/>
              <a:gd name="connsiteY5" fmla="*/ 691116 h 1169581"/>
              <a:gd name="connsiteX6" fmla="*/ 159489 w 956959"/>
              <a:gd name="connsiteY6" fmla="*/ 723014 h 1169581"/>
              <a:gd name="connsiteX7" fmla="*/ 191386 w 956959"/>
              <a:gd name="connsiteY7" fmla="*/ 733646 h 1169581"/>
              <a:gd name="connsiteX8" fmla="*/ 223284 w 956959"/>
              <a:gd name="connsiteY8" fmla="*/ 765544 h 1169581"/>
              <a:gd name="connsiteX9" fmla="*/ 244549 w 956959"/>
              <a:gd name="connsiteY9" fmla="*/ 829339 h 1169581"/>
              <a:gd name="connsiteX10" fmla="*/ 255182 w 956959"/>
              <a:gd name="connsiteY10" fmla="*/ 871870 h 1169581"/>
              <a:gd name="connsiteX11" fmla="*/ 265814 w 956959"/>
              <a:gd name="connsiteY11" fmla="*/ 903767 h 1169581"/>
              <a:gd name="connsiteX12" fmla="*/ 276447 w 956959"/>
              <a:gd name="connsiteY12" fmla="*/ 946298 h 1169581"/>
              <a:gd name="connsiteX13" fmla="*/ 287079 w 956959"/>
              <a:gd name="connsiteY13" fmla="*/ 978195 h 1169581"/>
              <a:gd name="connsiteX14" fmla="*/ 329610 w 956959"/>
              <a:gd name="connsiteY14" fmla="*/ 1041991 h 1169581"/>
              <a:gd name="connsiteX15" fmla="*/ 350875 w 956959"/>
              <a:gd name="connsiteY15" fmla="*/ 1105786 h 1169581"/>
              <a:gd name="connsiteX16" fmla="*/ 393405 w 956959"/>
              <a:gd name="connsiteY16" fmla="*/ 1158949 h 1169581"/>
              <a:gd name="connsiteX17" fmla="*/ 425303 w 956959"/>
              <a:gd name="connsiteY17" fmla="*/ 1169581 h 1169581"/>
              <a:gd name="connsiteX18" fmla="*/ 499731 w 956959"/>
              <a:gd name="connsiteY18" fmla="*/ 1137684 h 1169581"/>
              <a:gd name="connsiteX19" fmla="*/ 531628 w 956959"/>
              <a:gd name="connsiteY19" fmla="*/ 1116419 h 1169581"/>
              <a:gd name="connsiteX20" fmla="*/ 595424 w 956959"/>
              <a:gd name="connsiteY20" fmla="*/ 1095153 h 1169581"/>
              <a:gd name="connsiteX21" fmla="*/ 659219 w 956959"/>
              <a:gd name="connsiteY21" fmla="*/ 1052623 h 1169581"/>
              <a:gd name="connsiteX22" fmla="*/ 680484 w 956959"/>
              <a:gd name="connsiteY22" fmla="*/ 1020726 h 1169581"/>
              <a:gd name="connsiteX23" fmla="*/ 701749 w 956959"/>
              <a:gd name="connsiteY23" fmla="*/ 999460 h 1169581"/>
              <a:gd name="connsiteX24" fmla="*/ 723014 w 956959"/>
              <a:gd name="connsiteY24" fmla="*/ 871870 h 1169581"/>
              <a:gd name="connsiteX25" fmla="*/ 765545 w 956959"/>
              <a:gd name="connsiteY25" fmla="*/ 818707 h 1169581"/>
              <a:gd name="connsiteX26" fmla="*/ 797442 w 956959"/>
              <a:gd name="connsiteY26" fmla="*/ 701749 h 1169581"/>
              <a:gd name="connsiteX27" fmla="*/ 818707 w 956959"/>
              <a:gd name="connsiteY27" fmla="*/ 669851 h 1169581"/>
              <a:gd name="connsiteX28" fmla="*/ 829340 w 956959"/>
              <a:gd name="connsiteY28" fmla="*/ 574158 h 1169581"/>
              <a:gd name="connsiteX29" fmla="*/ 839972 w 956959"/>
              <a:gd name="connsiteY29" fmla="*/ 520995 h 1169581"/>
              <a:gd name="connsiteX30" fmla="*/ 871870 w 956959"/>
              <a:gd name="connsiteY30" fmla="*/ 265814 h 1169581"/>
              <a:gd name="connsiteX31" fmla="*/ 903768 w 956959"/>
              <a:gd name="connsiteY31" fmla="*/ 159488 h 1169581"/>
              <a:gd name="connsiteX32" fmla="*/ 914400 w 956959"/>
              <a:gd name="connsiteY32" fmla="*/ 127591 h 1169581"/>
              <a:gd name="connsiteX33" fmla="*/ 925033 w 956959"/>
              <a:gd name="connsiteY33" fmla="*/ 74428 h 1169581"/>
              <a:gd name="connsiteX34" fmla="*/ 946298 w 956959"/>
              <a:gd name="connsiteY34" fmla="*/ 42530 h 1169581"/>
              <a:gd name="connsiteX35" fmla="*/ 956931 w 956959"/>
              <a:gd name="connsiteY35" fmla="*/ 0 h 116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6959" h="1169581">
                <a:moveTo>
                  <a:pt x="0" y="10632"/>
                </a:moveTo>
                <a:cubicBezTo>
                  <a:pt x="31898" y="60251"/>
                  <a:pt x="81386" y="102262"/>
                  <a:pt x="95693" y="159488"/>
                </a:cubicBezTo>
                <a:cubicBezTo>
                  <a:pt x="99237" y="173665"/>
                  <a:pt x="103923" y="187605"/>
                  <a:pt x="106326" y="202019"/>
                </a:cubicBezTo>
                <a:cubicBezTo>
                  <a:pt x="126365" y="322250"/>
                  <a:pt x="104779" y="250538"/>
                  <a:pt x="127591" y="318977"/>
                </a:cubicBezTo>
                <a:cubicBezTo>
                  <a:pt x="131135" y="404037"/>
                  <a:pt x="133367" y="489163"/>
                  <a:pt x="138224" y="574158"/>
                </a:cubicBezTo>
                <a:cubicBezTo>
                  <a:pt x="140457" y="613241"/>
                  <a:pt x="143320" y="652363"/>
                  <a:pt x="148856" y="691116"/>
                </a:cubicBezTo>
                <a:cubicBezTo>
                  <a:pt x="150441" y="702211"/>
                  <a:pt x="151564" y="715089"/>
                  <a:pt x="159489" y="723014"/>
                </a:cubicBezTo>
                <a:cubicBezTo>
                  <a:pt x="167414" y="730939"/>
                  <a:pt x="180754" y="730102"/>
                  <a:pt x="191386" y="733646"/>
                </a:cubicBezTo>
                <a:cubicBezTo>
                  <a:pt x="202019" y="744279"/>
                  <a:pt x="215981" y="752399"/>
                  <a:pt x="223284" y="765544"/>
                </a:cubicBezTo>
                <a:cubicBezTo>
                  <a:pt x="234170" y="785138"/>
                  <a:pt x="237461" y="808074"/>
                  <a:pt x="244549" y="829339"/>
                </a:cubicBezTo>
                <a:cubicBezTo>
                  <a:pt x="249170" y="843202"/>
                  <a:pt x="251167" y="857819"/>
                  <a:pt x="255182" y="871870"/>
                </a:cubicBezTo>
                <a:cubicBezTo>
                  <a:pt x="258261" y="882646"/>
                  <a:pt x="262735" y="892991"/>
                  <a:pt x="265814" y="903767"/>
                </a:cubicBezTo>
                <a:cubicBezTo>
                  <a:pt x="269829" y="917818"/>
                  <a:pt x="272432" y="932247"/>
                  <a:pt x="276447" y="946298"/>
                </a:cubicBezTo>
                <a:cubicBezTo>
                  <a:pt x="279526" y="957074"/>
                  <a:pt x="281636" y="968398"/>
                  <a:pt x="287079" y="978195"/>
                </a:cubicBezTo>
                <a:cubicBezTo>
                  <a:pt x="299491" y="1000537"/>
                  <a:pt x="329610" y="1041991"/>
                  <a:pt x="329610" y="1041991"/>
                </a:cubicBezTo>
                <a:lnTo>
                  <a:pt x="350875" y="1105786"/>
                </a:lnTo>
                <a:cubicBezTo>
                  <a:pt x="363138" y="1142576"/>
                  <a:pt x="354929" y="1139712"/>
                  <a:pt x="393405" y="1158949"/>
                </a:cubicBezTo>
                <a:cubicBezTo>
                  <a:pt x="403430" y="1163961"/>
                  <a:pt x="414670" y="1166037"/>
                  <a:pt x="425303" y="1169581"/>
                </a:cubicBezTo>
                <a:cubicBezTo>
                  <a:pt x="461088" y="1157653"/>
                  <a:pt x="462944" y="1158705"/>
                  <a:pt x="499731" y="1137684"/>
                </a:cubicBezTo>
                <a:cubicBezTo>
                  <a:pt x="510826" y="1131344"/>
                  <a:pt x="519951" y="1121609"/>
                  <a:pt x="531628" y="1116419"/>
                </a:cubicBezTo>
                <a:cubicBezTo>
                  <a:pt x="552112" y="1107315"/>
                  <a:pt x="574159" y="1102242"/>
                  <a:pt x="595424" y="1095153"/>
                </a:cubicBezTo>
                <a:cubicBezTo>
                  <a:pt x="619670" y="1087071"/>
                  <a:pt x="659219" y="1052623"/>
                  <a:pt x="659219" y="1052623"/>
                </a:cubicBezTo>
                <a:cubicBezTo>
                  <a:pt x="666307" y="1041991"/>
                  <a:pt x="672501" y="1030704"/>
                  <a:pt x="680484" y="1020726"/>
                </a:cubicBezTo>
                <a:cubicBezTo>
                  <a:pt x="686746" y="1012898"/>
                  <a:pt x="698868" y="1009062"/>
                  <a:pt x="701749" y="999460"/>
                </a:cubicBezTo>
                <a:cubicBezTo>
                  <a:pt x="715031" y="955187"/>
                  <a:pt x="705024" y="913847"/>
                  <a:pt x="723014" y="871870"/>
                </a:cubicBezTo>
                <a:cubicBezTo>
                  <a:pt x="733074" y="848395"/>
                  <a:pt x="748395" y="835856"/>
                  <a:pt x="765545" y="818707"/>
                </a:cubicBezTo>
                <a:cubicBezTo>
                  <a:pt x="780573" y="743564"/>
                  <a:pt x="770462" y="782689"/>
                  <a:pt x="797442" y="701749"/>
                </a:cubicBezTo>
                <a:cubicBezTo>
                  <a:pt x="801483" y="689626"/>
                  <a:pt x="811619" y="680484"/>
                  <a:pt x="818707" y="669851"/>
                </a:cubicBezTo>
                <a:cubicBezTo>
                  <a:pt x="822251" y="637953"/>
                  <a:pt x="824801" y="605929"/>
                  <a:pt x="829340" y="574158"/>
                </a:cubicBezTo>
                <a:cubicBezTo>
                  <a:pt x="831896" y="556268"/>
                  <a:pt x="838259" y="538986"/>
                  <a:pt x="839972" y="520995"/>
                </a:cubicBezTo>
                <a:cubicBezTo>
                  <a:pt x="862966" y="279552"/>
                  <a:pt x="831404" y="427678"/>
                  <a:pt x="871870" y="265814"/>
                </a:cubicBezTo>
                <a:cubicBezTo>
                  <a:pt x="899237" y="156345"/>
                  <a:pt x="860990" y="223656"/>
                  <a:pt x="903768" y="159488"/>
                </a:cubicBezTo>
                <a:cubicBezTo>
                  <a:pt x="907312" y="148856"/>
                  <a:pt x="911682" y="138464"/>
                  <a:pt x="914400" y="127591"/>
                </a:cubicBezTo>
                <a:cubicBezTo>
                  <a:pt x="918783" y="110059"/>
                  <a:pt x="918687" y="91349"/>
                  <a:pt x="925033" y="74428"/>
                </a:cubicBezTo>
                <a:cubicBezTo>
                  <a:pt x="929520" y="62463"/>
                  <a:pt x="940583" y="53960"/>
                  <a:pt x="946298" y="42530"/>
                </a:cubicBezTo>
                <a:cubicBezTo>
                  <a:pt x="958052" y="19023"/>
                  <a:pt x="956931" y="18124"/>
                  <a:pt x="956931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846113" y="4784651"/>
            <a:ext cx="956959" cy="1169581"/>
          </a:xfrm>
          <a:custGeom>
            <a:avLst/>
            <a:gdLst>
              <a:gd name="connsiteX0" fmla="*/ 0 w 956959"/>
              <a:gd name="connsiteY0" fmla="*/ 10632 h 1169581"/>
              <a:gd name="connsiteX1" fmla="*/ 95693 w 956959"/>
              <a:gd name="connsiteY1" fmla="*/ 159488 h 1169581"/>
              <a:gd name="connsiteX2" fmla="*/ 106326 w 956959"/>
              <a:gd name="connsiteY2" fmla="*/ 202019 h 1169581"/>
              <a:gd name="connsiteX3" fmla="*/ 127591 w 956959"/>
              <a:gd name="connsiteY3" fmla="*/ 318977 h 1169581"/>
              <a:gd name="connsiteX4" fmla="*/ 138224 w 956959"/>
              <a:gd name="connsiteY4" fmla="*/ 574158 h 1169581"/>
              <a:gd name="connsiteX5" fmla="*/ 148856 w 956959"/>
              <a:gd name="connsiteY5" fmla="*/ 691116 h 1169581"/>
              <a:gd name="connsiteX6" fmla="*/ 159489 w 956959"/>
              <a:gd name="connsiteY6" fmla="*/ 723014 h 1169581"/>
              <a:gd name="connsiteX7" fmla="*/ 191386 w 956959"/>
              <a:gd name="connsiteY7" fmla="*/ 733646 h 1169581"/>
              <a:gd name="connsiteX8" fmla="*/ 223284 w 956959"/>
              <a:gd name="connsiteY8" fmla="*/ 765544 h 1169581"/>
              <a:gd name="connsiteX9" fmla="*/ 244549 w 956959"/>
              <a:gd name="connsiteY9" fmla="*/ 829339 h 1169581"/>
              <a:gd name="connsiteX10" fmla="*/ 255182 w 956959"/>
              <a:gd name="connsiteY10" fmla="*/ 871870 h 1169581"/>
              <a:gd name="connsiteX11" fmla="*/ 265814 w 956959"/>
              <a:gd name="connsiteY11" fmla="*/ 903767 h 1169581"/>
              <a:gd name="connsiteX12" fmla="*/ 276447 w 956959"/>
              <a:gd name="connsiteY12" fmla="*/ 946298 h 1169581"/>
              <a:gd name="connsiteX13" fmla="*/ 287079 w 956959"/>
              <a:gd name="connsiteY13" fmla="*/ 978195 h 1169581"/>
              <a:gd name="connsiteX14" fmla="*/ 329610 w 956959"/>
              <a:gd name="connsiteY14" fmla="*/ 1041991 h 1169581"/>
              <a:gd name="connsiteX15" fmla="*/ 350875 w 956959"/>
              <a:gd name="connsiteY15" fmla="*/ 1105786 h 1169581"/>
              <a:gd name="connsiteX16" fmla="*/ 393405 w 956959"/>
              <a:gd name="connsiteY16" fmla="*/ 1158949 h 1169581"/>
              <a:gd name="connsiteX17" fmla="*/ 425303 w 956959"/>
              <a:gd name="connsiteY17" fmla="*/ 1169581 h 1169581"/>
              <a:gd name="connsiteX18" fmla="*/ 499731 w 956959"/>
              <a:gd name="connsiteY18" fmla="*/ 1137684 h 1169581"/>
              <a:gd name="connsiteX19" fmla="*/ 531628 w 956959"/>
              <a:gd name="connsiteY19" fmla="*/ 1116419 h 1169581"/>
              <a:gd name="connsiteX20" fmla="*/ 595424 w 956959"/>
              <a:gd name="connsiteY20" fmla="*/ 1095153 h 1169581"/>
              <a:gd name="connsiteX21" fmla="*/ 659219 w 956959"/>
              <a:gd name="connsiteY21" fmla="*/ 1052623 h 1169581"/>
              <a:gd name="connsiteX22" fmla="*/ 680484 w 956959"/>
              <a:gd name="connsiteY22" fmla="*/ 1020726 h 1169581"/>
              <a:gd name="connsiteX23" fmla="*/ 701749 w 956959"/>
              <a:gd name="connsiteY23" fmla="*/ 999460 h 1169581"/>
              <a:gd name="connsiteX24" fmla="*/ 723014 w 956959"/>
              <a:gd name="connsiteY24" fmla="*/ 871870 h 1169581"/>
              <a:gd name="connsiteX25" fmla="*/ 765545 w 956959"/>
              <a:gd name="connsiteY25" fmla="*/ 818707 h 1169581"/>
              <a:gd name="connsiteX26" fmla="*/ 797442 w 956959"/>
              <a:gd name="connsiteY26" fmla="*/ 701749 h 1169581"/>
              <a:gd name="connsiteX27" fmla="*/ 818707 w 956959"/>
              <a:gd name="connsiteY27" fmla="*/ 669851 h 1169581"/>
              <a:gd name="connsiteX28" fmla="*/ 829340 w 956959"/>
              <a:gd name="connsiteY28" fmla="*/ 574158 h 1169581"/>
              <a:gd name="connsiteX29" fmla="*/ 839972 w 956959"/>
              <a:gd name="connsiteY29" fmla="*/ 520995 h 1169581"/>
              <a:gd name="connsiteX30" fmla="*/ 871870 w 956959"/>
              <a:gd name="connsiteY30" fmla="*/ 265814 h 1169581"/>
              <a:gd name="connsiteX31" fmla="*/ 903768 w 956959"/>
              <a:gd name="connsiteY31" fmla="*/ 159488 h 1169581"/>
              <a:gd name="connsiteX32" fmla="*/ 914400 w 956959"/>
              <a:gd name="connsiteY32" fmla="*/ 127591 h 1169581"/>
              <a:gd name="connsiteX33" fmla="*/ 925033 w 956959"/>
              <a:gd name="connsiteY33" fmla="*/ 74428 h 1169581"/>
              <a:gd name="connsiteX34" fmla="*/ 946298 w 956959"/>
              <a:gd name="connsiteY34" fmla="*/ 42530 h 1169581"/>
              <a:gd name="connsiteX35" fmla="*/ 956931 w 956959"/>
              <a:gd name="connsiteY35" fmla="*/ 0 h 116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6959" h="1169581">
                <a:moveTo>
                  <a:pt x="0" y="10632"/>
                </a:moveTo>
                <a:cubicBezTo>
                  <a:pt x="31898" y="60251"/>
                  <a:pt x="81386" y="102262"/>
                  <a:pt x="95693" y="159488"/>
                </a:cubicBezTo>
                <a:cubicBezTo>
                  <a:pt x="99237" y="173665"/>
                  <a:pt x="103923" y="187605"/>
                  <a:pt x="106326" y="202019"/>
                </a:cubicBezTo>
                <a:cubicBezTo>
                  <a:pt x="126365" y="322250"/>
                  <a:pt x="104779" y="250538"/>
                  <a:pt x="127591" y="318977"/>
                </a:cubicBezTo>
                <a:cubicBezTo>
                  <a:pt x="131135" y="404037"/>
                  <a:pt x="133367" y="489163"/>
                  <a:pt x="138224" y="574158"/>
                </a:cubicBezTo>
                <a:cubicBezTo>
                  <a:pt x="140457" y="613241"/>
                  <a:pt x="143320" y="652363"/>
                  <a:pt x="148856" y="691116"/>
                </a:cubicBezTo>
                <a:cubicBezTo>
                  <a:pt x="150441" y="702211"/>
                  <a:pt x="151564" y="715089"/>
                  <a:pt x="159489" y="723014"/>
                </a:cubicBezTo>
                <a:cubicBezTo>
                  <a:pt x="167414" y="730939"/>
                  <a:pt x="180754" y="730102"/>
                  <a:pt x="191386" y="733646"/>
                </a:cubicBezTo>
                <a:cubicBezTo>
                  <a:pt x="202019" y="744279"/>
                  <a:pt x="215981" y="752399"/>
                  <a:pt x="223284" y="765544"/>
                </a:cubicBezTo>
                <a:cubicBezTo>
                  <a:pt x="234170" y="785138"/>
                  <a:pt x="237461" y="808074"/>
                  <a:pt x="244549" y="829339"/>
                </a:cubicBezTo>
                <a:cubicBezTo>
                  <a:pt x="249170" y="843202"/>
                  <a:pt x="251167" y="857819"/>
                  <a:pt x="255182" y="871870"/>
                </a:cubicBezTo>
                <a:cubicBezTo>
                  <a:pt x="258261" y="882646"/>
                  <a:pt x="262735" y="892991"/>
                  <a:pt x="265814" y="903767"/>
                </a:cubicBezTo>
                <a:cubicBezTo>
                  <a:pt x="269829" y="917818"/>
                  <a:pt x="272432" y="932247"/>
                  <a:pt x="276447" y="946298"/>
                </a:cubicBezTo>
                <a:cubicBezTo>
                  <a:pt x="279526" y="957074"/>
                  <a:pt x="281636" y="968398"/>
                  <a:pt x="287079" y="978195"/>
                </a:cubicBezTo>
                <a:cubicBezTo>
                  <a:pt x="299491" y="1000537"/>
                  <a:pt x="329610" y="1041991"/>
                  <a:pt x="329610" y="1041991"/>
                </a:cubicBezTo>
                <a:lnTo>
                  <a:pt x="350875" y="1105786"/>
                </a:lnTo>
                <a:cubicBezTo>
                  <a:pt x="363138" y="1142576"/>
                  <a:pt x="354929" y="1139712"/>
                  <a:pt x="393405" y="1158949"/>
                </a:cubicBezTo>
                <a:cubicBezTo>
                  <a:pt x="403430" y="1163961"/>
                  <a:pt x="414670" y="1166037"/>
                  <a:pt x="425303" y="1169581"/>
                </a:cubicBezTo>
                <a:cubicBezTo>
                  <a:pt x="461088" y="1157653"/>
                  <a:pt x="462944" y="1158705"/>
                  <a:pt x="499731" y="1137684"/>
                </a:cubicBezTo>
                <a:cubicBezTo>
                  <a:pt x="510826" y="1131344"/>
                  <a:pt x="519951" y="1121609"/>
                  <a:pt x="531628" y="1116419"/>
                </a:cubicBezTo>
                <a:cubicBezTo>
                  <a:pt x="552112" y="1107315"/>
                  <a:pt x="574159" y="1102242"/>
                  <a:pt x="595424" y="1095153"/>
                </a:cubicBezTo>
                <a:cubicBezTo>
                  <a:pt x="619670" y="1087071"/>
                  <a:pt x="659219" y="1052623"/>
                  <a:pt x="659219" y="1052623"/>
                </a:cubicBezTo>
                <a:cubicBezTo>
                  <a:pt x="666307" y="1041991"/>
                  <a:pt x="672501" y="1030704"/>
                  <a:pt x="680484" y="1020726"/>
                </a:cubicBezTo>
                <a:cubicBezTo>
                  <a:pt x="686746" y="1012898"/>
                  <a:pt x="698868" y="1009062"/>
                  <a:pt x="701749" y="999460"/>
                </a:cubicBezTo>
                <a:cubicBezTo>
                  <a:pt x="715031" y="955187"/>
                  <a:pt x="705024" y="913847"/>
                  <a:pt x="723014" y="871870"/>
                </a:cubicBezTo>
                <a:cubicBezTo>
                  <a:pt x="733074" y="848395"/>
                  <a:pt x="748395" y="835856"/>
                  <a:pt x="765545" y="818707"/>
                </a:cubicBezTo>
                <a:cubicBezTo>
                  <a:pt x="780573" y="743564"/>
                  <a:pt x="770462" y="782689"/>
                  <a:pt x="797442" y="701749"/>
                </a:cubicBezTo>
                <a:cubicBezTo>
                  <a:pt x="801483" y="689626"/>
                  <a:pt x="811619" y="680484"/>
                  <a:pt x="818707" y="669851"/>
                </a:cubicBezTo>
                <a:cubicBezTo>
                  <a:pt x="822251" y="637953"/>
                  <a:pt x="824801" y="605929"/>
                  <a:pt x="829340" y="574158"/>
                </a:cubicBezTo>
                <a:cubicBezTo>
                  <a:pt x="831896" y="556268"/>
                  <a:pt x="838259" y="538986"/>
                  <a:pt x="839972" y="520995"/>
                </a:cubicBezTo>
                <a:cubicBezTo>
                  <a:pt x="862966" y="279552"/>
                  <a:pt x="831404" y="427678"/>
                  <a:pt x="871870" y="265814"/>
                </a:cubicBezTo>
                <a:cubicBezTo>
                  <a:pt x="899237" y="156345"/>
                  <a:pt x="860990" y="223656"/>
                  <a:pt x="903768" y="159488"/>
                </a:cubicBezTo>
                <a:cubicBezTo>
                  <a:pt x="907312" y="148856"/>
                  <a:pt x="911682" y="138464"/>
                  <a:pt x="914400" y="127591"/>
                </a:cubicBezTo>
                <a:cubicBezTo>
                  <a:pt x="918783" y="110059"/>
                  <a:pt x="918687" y="91349"/>
                  <a:pt x="925033" y="74428"/>
                </a:cubicBezTo>
                <a:cubicBezTo>
                  <a:pt x="929520" y="62463"/>
                  <a:pt x="940583" y="53960"/>
                  <a:pt x="946298" y="42530"/>
                </a:cubicBezTo>
                <a:cubicBezTo>
                  <a:pt x="958052" y="19023"/>
                  <a:pt x="956931" y="18124"/>
                  <a:pt x="956931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flipV="1">
            <a:off x="7058896" y="5475768"/>
            <a:ext cx="956959" cy="999460"/>
          </a:xfrm>
          <a:custGeom>
            <a:avLst/>
            <a:gdLst>
              <a:gd name="connsiteX0" fmla="*/ 0 w 956959"/>
              <a:gd name="connsiteY0" fmla="*/ 10632 h 1169581"/>
              <a:gd name="connsiteX1" fmla="*/ 95693 w 956959"/>
              <a:gd name="connsiteY1" fmla="*/ 159488 h 1169581"/>
              <a:gd name="connsiteX2" fmla="*/ 106326 w 956959"/>
              <a:gd name="connsiteY2" fmla="*/ 202019 h 1169581"/>
              <a:gd name="connsiteX3" fmla="*/ 127591 w 956959"/>
              <a:gd name="connsiteY3" fmla="*/ 318977 h 1169581"/>
              <a:gd name="connsiteX4" fmla="*/ 138224 w 956959"/>
              <a:gd name="connsiteY4" fmla="*/ 574158 h 1169581"/>
              <a:gd name="connsiteX5" fmla="*/ 148856 w 956959"/>
              <a:gd name="connsiteY5" fmla="*/ 691116 h 1169581"/>
              <a:gd name="connsiteX6" fmla="*/ 159489 w 956959"/>
              <a:gd name="connsiteY6" fmla="*/ 723014 h 1169581"/>
              <a:gd name="connsiteX7" fmla="*/ 191386 w 956959"/>
              <a:gd name="connsiteY7" fmla="*/ 733646 h 1169581"/>
              <a:gd name="connsiteX8" fmla="*/ 223284 w 956959"/>
              <a:gd name="connsiteY8" fmla="*/ 765544 h 1169581"/>
              <a:gd name="connsiteX9" fmla="*/ 244549 w 956959"/>
              <a:gd name="connsiteY9" fmla="*/ 829339 h 1169581"/>
              <a:gd name="connsiteX10" fmla="*/ 255182 w 956959"/>
              <a:gd name="connsiteY10" fmla="*/ 871870 h 1169581"/>
              <a:gd name="connsiteX11" fmla="*/ 265814 w 956959"/>
              <a:gd name="connsiteY11" fmla="*/ 903767 h 1169581"/>
              <a:gd name="connsiteX12" fmla="*/ 276447 w 956959"/>
              <a:gd name="connsiteY12" fmla="*/ 946298 h 1169581"/>
              <a:gd name="connsiteX13" fmla="*/ 287079 w 956959"/>
              <a:gd name="connsiteY13" fmla="*/ 978195 h 1169581"/>
              <a:gd name="connsiteX14" fmla="*/ 329610 w 956959"/>
              <a:gd name="connsiteY14" fmla="*/ 1041991 h 1169581"/>
              <a:gd name="connsiteX15" fmla="*/ 350875 w 956959"/>
              <a:gd name="connsiteY15" fmla="*/ 1105786 h 1169581"/>
              <a:gd name="connsiteX16" fmla="*/ 393405 w 956959"/>
              <a:gd name="connsiteY16" fmla="*/ 1158949 h 1169581"/>
              <a:gd name="connsiteX17" fmla="*/ 425303 w 956959"/>
              <a:gd name="connsiteY17" fmla="*/ 1169581 h 1169581"/>
              <a:gd name="connsiteX18" fmla="*/ 499731 w 956959"/>
              <a:gd name="connsiteY18" fmla="*/ 1137684 h 1169581"/>
              <a:gd name="connsiteX19" fmla="*/ 531628 w 956959"/>
              <a:gd name="connsiteY19" fmla="*/ 1116419 h 1169581"/>
              <a:gd name="connsiteX20" fmla="*/ 595424 w 956959"/>
              <a:gd name="connsiteY20" fmla="*/ 1095153 h 1169581"/>
              <a:gd name="connsiteX21" fmla="*/ 659219 w 956959"/>
              <a:gd name="connsiteY21" fmla="*/ 1052623 h 1169581"/>
              <a:gd name="connsiteX22" fmla="*/ 680484 w 956959"/>
              <a:gd name="connsiteY22" fmla="*/ 1020726 h 1169581"/>
              <a:gd name="connsiteX23" fmla="*/ 701749 w 956959"/>
              <a:gd name="connsiteY23" fmla="*/ 999460 h 1169581"/>
              <a:gd name="connsiteX24" fmla="*/ 723014 w 956959"/>
              <a:gd name="connsiteY24" fmla="*/ 871870 h 1169581"/>
              <a:gd name="connsiteX25" fmla="*/ 765545 w 956959"/>
              <a:gd name="connsiteY25" fmla="*/ 818707 h 1169581"/>
              <a:gd name="connsiteX26" fmla="*/ 797442 w 956959"/>
              <a:gd name="connsiteY26" fmla="*/ 701749 h 1169581"/>
              <a:gd name="connsiteX27" fmla="*/ 818707 w 956959"/>
              <a:gd name="connsiteY27" fmla="*/ 669851 h 1169581"/>
              <a:gd name="connsiteX28" fmla="*/ 829340 w 956959"/>
              <a:gd name="connsiteY28" fmla="*/ 574158 h 1169581"/>
              <a:gd name="connsiteX29" fmla="*/ 839972 w 956959"/>
              <a:gd name="connsiteY29" fmla="*/ 520995 h 1169581"/>
              <a:gd name="connsiteX30" fmla="*/ 871870 w 956959"/>
              <a:gd name="connsiteY30" fmla="*/ 265814 h 1169581"/>
              <a:gd name="connsiteX31" fmla="*/ 903768 w 956959"/>
              <a:gd name="connsiteY31" fmla="*/ 159488 h 1169581"/>
              <a:gd name="connsiteX32" fmla="*/ 914400 w 956959"/>
              <a:gd name="connsiteY32" fmla="*/ 127591 h 1169581"/>
              <a:gd name="connsiteX33" fmla="*/ 925033 w 956959"/>
              <a:gd name="connsiteY33" fmla="*/ 74428 h 1169581"/>
              <a:gd name="connsiteX34" fmla="*/ 946298 w 956959"/>
              <a:gd name="connsiteY34" fmla="*/ 42530 h 1169581"/>
              <a:gd name="connsiteX35" fmla="*/ 956931 w 956959"/>
              <a:gd name="connsiteY35" fmla="*/ 0 h 116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6959" h="1169581">
                <a:moveTo>
                  <a:pt x="0" y="10632"/>
                </a:moveTo>
                <a:cubicBezTo>
                  <a:pt x="31898" y="60251"/>
                  <a:pt x="81386" y="102262"/>
                  <a:pt x="95693" y="159488"/>
                </a:cubicBezTo>
                <a:cubicBezTo>
                  <a:pt x="99237" y="173665"/>
                  <a:pt x="103923" y="187605"/>
                  <a:pt x="106326" y="202019"/>
                </a:cubicBezTo>
                <a:cubicBezTo>
                  <a:pt x="126365" y="322250"/>
                  <a:pt x="104779" y="250538"/>
                  <a:pt x="127591" y="318977"/>
                </a:cubicBezTo>
                <a:cubicBezTo>
                  <a:pt x="131135" y="404037"/>
                  <a:pt x="133367" y="489163"/>
                  <a:pt x="138224" y="574158"/>
                </a:cubicBezTo>
                <a:cubicBezTo>
                  <a:pt x="140457" y="613241"/>
                  <a:pt x="143320" y="652363"/>
                  <a:pt x="148856" y="691116"/>
                </a:cubicBezTo>
                <a:cubicBezTo>
                  <a:pt x="150441" y="702211"/>
                  <a:pt x="151564" y="715089"/>
                  <a:pt x="159489" y="723014"/>
                </a:cubicBezTo>
                <a:cubicBezTo>
                  <a:pt x="167414" y="730939"/>
                  <a:pt x="180754" y="730102"/>
                  <a:pt x="191386" y="733646"/>
                </a:cubicBezTo>
                <a:cubicBezTo>
                  <a:pt x="202019" y="744279"/>
                  <a:pt x="215981" y="752399"/>
                  <a:pt x="223284" y="765544"/>
                </a:cubicBezTo>
                <a:cubicBezTo>
                  <a:pt x="234170" y="785138"/>
                  <a:pt x="237461" y="808074"/>
                  <a:pt x="244549" y="829339"/>
                </a:cubicBezTo>
                <a:cubicBezTo>
                  <a:pt x="249170" y="843202"/>
                  <a:pt x="251167" y="857819"/>
                  <a:pt x="255182" y="871870"/>
                </a:cubicBezTo>
                <a:cubicBezTo>
                  <a:pt x="258261" y="882646"/>
                  <a:pt x="262735" y="892991"/>
                  <a:pt x="265814" y="903767"/>
                </a:cubicBezTo>
                <a:cubicBezTo>
                  <a:pt x="269829" y="917818"/>
                  <a:pt x="272432" y="932247"/>
                  <a:pt x="276447" y="946298"/>
                </a:cubicBezTo>
                <a:cubicBezTo>
                  <a:pt x="279526" y="957074"/>
                  <a:pt x="281636" y="968398"/>
                  <a:pt x="287079" y="978195"/>
                </a:cubicBezTo>
                <a:cubicBezTo>
                  <a:pt x="299491" y="1000537"/>
                  <a:pt x="329610" y="1041991"/>
                  <a:pt x="329610" y="1041991"/>
                </a:cubicBezTo>
                <a:lnTo>
                  <a:pt x="350875" y="1105786"/>
                </a:lnTo>
                <a:cubicBezTo>
                  <a:pt x="363138" y="1142576"/>
                  <a:pt x="354929" y="1139712"/>
                  <a:pt x="393405" y="1158949"/>
                </a:cubicBezTo>
                <a:cubicBezTo>
                  <a:pt x="403430" y="1163961"/>
                  <a:pt x="414670" y="1166037"/>
                  <a:pt x="425303" y="1169581"/>
                </a:cubicBezTo>
                <a:cubicBezTo>
                  <a:pt x="461088" y="1157653"/>
                  <a:pt x="462944" y="1158705"/>
                  <a:pt x="499731" y="1137684"/>
                </a:cubicBezTo>
                <a:cubicBezTo>
                  <a:pt x="510826" y="1131344"/>
                  <a:pt x="519951" y="1121609"/>
                  <a:pt x="531628" y="1116419"/>
                </a:cubicBezTo>
                <a:cubicBezTo>
                  <a:pt x="552112" y="1107315"/>
                  <a:pt x="574159" y="1102242"/>
                  <a:pt x="595424" y="1095153"/>
                </a:cubicBezTo>
                <a:cubicBezTo>
                  <a:pt x="619670" y="1087071"/>
                  <a:pt x="659219" y="1052623"/>
                  <a:pt x="659219" y="1052623"/>
                </a:cubicBezTo>
                <a:cubicBezTo>
                  <a:pt x="666307" y="1041991"/>
                  <a:pt x="672501" y="1030704"/>
                  <a:pt x="680484" y="1020726"/>
                </a:cubicBezTo>
                <a:cubicBezTo>
                  <a:pt x="686746" y="1012898"/>
                  <a:pt x="698868" y="1009062"/>
                  <a:pt x="701749" y="999460"/>
                </a:cubicBezTo>
                <a:cubicBezTo>
                  <a:pt x="715031" y="955187"/>
                  <a:pt x="705024" y="913847"/>
                  <a:pt x="723014" y="871870"/>
                </a:cubicBezTo>
                <a:cubicBezTo>
                  <a:pt x="733074" y="848395"/>
                  <a:pt x="748395" y="835856"/>
                  <a:pt x="765545" y="818707"/>
                </a:cubicBezTo>
                <a:cubicBezTo>
                  <a:pt x="780573" y="743564"/>
                  <a:pt x="770462" y="782689"/>
                  <a:pt x="797442" y="701749"/>
                </a:cubicBezTo>
                <a:cubicBezTo>
                  <a:pt x="801483" y="689626"/>
                  <a:pt x="811619" y="680484"/>
                  <a:pt x="818707" y="669851"/>
                </a:cubicBezTo>
                <a:cubicBezTo>
                  <a:pt x="822251" y="637953"/>
                  <a:pt x="824801" y="605929"/>
                  <a:pt x="829340" y="574158"/>
                </a:cubicBezTo>
                <a:cubicBezTo>
                  <a:pt x="831896" y="556268"/>
                  <a:pt x="838259" y="538986"/>
                  <a:pt x="839972" y="520995"/>
                </a:cubicBezTo>
                <a:cubicBezTo>
                  <a:pt x="862966" y="279552"/>
                  <a:pt x="831404" y="427678"/>
                  <a:pt x="871870" y="265814"/>
                </a:cubicBezTo>
                <a:cubicBezTo>
                  <a:pt x="899237" y="156345"/>
                  <a:pt x="860990" y="223656"/>
                  <a:pt x="903768" y="159488"/>
                </a:cubicBezTo>
                <a:cubicBezTo>
                  <a:pt x="907312" y="148856"/>
                  <a:pt x="911682" y="138464"/>
                  <a:pt x="914400" y="127591"/>
                </a:cubicBezTo>
                <a:cubicBezTo>
                  <a:pt x="918783" y="110059"/>
                  <a:pt x="918687" y="91349"/>
                  <a:pt x="925033" y="74428"/>
                </a:cubicBezTo>
                <a:cubicBezTo>
                  <a:pt x="929520" y="62463"/>
                  <a:pt x="940583" y="53960"/>
                  <a:pt x="946298" y="42530"/>
                </a:cubicBezTo>
                <a:cubicBezTo>
                  <a:pt x="958052" y="19023"/>
                  <a:pt x="956931" y="18124"/>
                  <a:pt x="956931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TextBox 9216"/>
          <p:cNvSpPr txBox="1"/>
          <p:nvPr/>
        </p:nvSpPr>
        <p:spPr>
          <a:xfrm>
            <a:off x="1913759" y="3573137"/>
            <a:ext cx="478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Are each of these PSD, PD, ND, or NSD?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3656" y="5720776"/>
            <a:ext cx="55175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PSD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265420" y="5710144"/>
            <a:ext cx="44595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76847" y="4330259"/>
            <a:ext cx="69281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561043" y="4901610"/>
            <a:ext cx="47641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93853" y="1069789"/>
            <a:ext cx="213437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Notation:</a:t>
            </a:r>
          </a:p>
          <a:p>
            <a:r>
              <a:rPr lang="en-US" dirty="0" smtClean="0"/>
              <a:t>PSD write as V</a:t>
            </a:r>
            <a:r>
              <a:rPr lang="en-US" dirty="0" smtClean="0">
                <a:sym typeface="Symbol"/>
              </a:rPr>
              <a:t>0</a:t>
            </a:r>
          </a:p>
          <a:p>
            <a:r>
              <a:rPr lang="en-US" dirty="0" smtClean="0"/>
              <a:t>PD write as V&gt;0</a:t>
            </a:r>
          </a:p>
          <a:p>
            <a:r>
              <a:rPr lang="en-US" dirty="0" smtClean="0"/>
              <a:t>NSD write </a:t>
            </a:r>
            <a:r>
              <a:rPr lang="en-US" dirty="0"/>
              <a:t>as </a:t>
            </a:r>
            <a:r>
              <a:rPr lang="en-US" dirty="0" smtClean="0"/>
              <a:t>V</a:t>
            </a:r>
            <a:r>
              <a:rPr lang="en-US" dirty="0" smtClean="0">
                <a:sym typeface="Symbol"/>
              </a:rPr>
              <a:t>0 </a:t>
            </a:r>
            <a:endParaRPr lang="en-US" dirty="0" smtClean="0"/>
          </a:p>
          <a:p>
            <a:r>
              <a:rPr lang="en-US" dirty="0" smtClean="0"/>
              <a:t>ND </a:t>
            </a:r>
            <a:r>
              <a:rPr lang="en-US" dirty="0"/>
              <a:t>write as </a:t>
            </a:r>
            <a:r>
              <a:rPr lang="en-US" dirty="0" smtClean="0"/>
              <a:t>V</a:t>
            </a:r>
            <a:r>
              <a:rPr lang="en-US" dirty="0" smtClean="0">
                <a:sym typeface="Symbol"/>
              </a:rPr>
              <a:t>&lt;0</a:t>
            </a:r>
            <a:endParaRPr lang="en-US" dirty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80" y="590771"/>
            <a:ext cx="86391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385776" y="3936854"/>
            <a:ext cx="2229293" cy="2538374"/>
            <a:chOff x="453656" y="3936854"/>
            <a:chExt cx="1878418" cy="253837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92865" y="4263656"/>
              <a:ext cx="0" cy="2211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3656" y="5489944"/>
              <a:ext cx="1697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969474" y="549703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0264" y="3936854"/>
              <a:ext cx="71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V(x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92044" y="4348716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788941"/>
              </p:ext>
            </p:extLst>
          </p:nvPr>
        </p:nvGraphicFramePr>
        <p:xfrm>
          <a:off x="4824635" y="4511196"/>
          <a:ext cx="392271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9" name="Equation" r:id="rId4" imgW="2831760" imgH="711000" progId="Equation.DSMT4">
                  <p:embed/>
                </p:oleObj>
              </mc:Choice>
              <mc:Fallback>
                <p:oleObj name="Equation" r:id="rId4" imgW="283176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635" y="4511196"/>
                        <a:ext cx="3922712" cy="9858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1786270" y="4348716"/>
            <a:ext cx="1307804" cy="1127061"/>
          </a:xfrm>
          <a:custGeom>
            <a:avLst/>
            <a:gdLst>
              <a:gd name="connsiteX0" fmla="*/ 0 w 1307804"/>
              <a:gd name="connsiteY0" fmla="*/ 0 h 1127061"/>
              <a:gd name="connsiteX1" fmla="*/ 712381 w 1307804"/>
              <a:gd name="connsiteY1" fmla="*/ 1127051 h 1127061"/>
              <a:gd name="connsiteX2" fmla="*/ 1307804 w 1307804"/>
              <a:gd name="connsiteY2" fmla="*/ 21265 h 11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804" h="1127061">
                <a:moveTo>
                  <a:pt x="0" y="0"/>
                </a:moveTo>
                <a:cubicBezTo>
                  <a:pt x="247207" y="561753"/>
                  <a:pt x="494414" y="1123507"/>
                  <a:pt x="712381" y="1127051"/>
                </a:cubicBezTo>
                <a:cubicBezTo>
                  <a:pt x="930348" y="1130595"/>
                  <a:pt x="1190846" y="193158"/>
                  <a:pt x="1307804" y="2126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10042"/>
              </p:ext>
            </p:extLst>
          </p:nvPr>
        </p:nvGraphicFramePr>
        <p:xfrm>
          <a:off x="53165" y="5083844"/>
          <a:ext cx="160346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0" name="Equation" r:id="rId6" imgW="1409400" imgH="228600" progId="Equation.DSMT4">
                  <p:embed/>
                </p:oleObj>
              </mc:Choice>
              <mc:Fallback>
                <p:oleObj name="Equation" r:id="rId6" imgW="14094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" y="5083844"/>
                        <a:ext cx="1603467" cy="317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286723"/>
              </p:ext>
            </p:extLst>
          </p:nvPr>
        </p:nvGraphicFramePr>
        <p:xfrm>
          <a:off x="553447" y="4132153"/>
          <a:ext cx="11271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1"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47" y="4132153"/>
                        <a:ext cx="1127125" cy="317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99209"/>
              </p:ext>
            </p:extLst>
          </p:nvPr>
        </p:nvGraphicFramePr>
        <p:xfrm>
          <a:off x="689123" y="6157728"/>
          <a:ext cx="9858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2" name="Equation" r:id="rId10" imgW="711000" imgH="228600" progId="Equation.DSMT4">
                  <p:embed/>
                </p:oleObj>
              </mc:Choice>
              <mc:Fallback>
                <p:oleObj name="Equation" r:id="rId10" imgW="711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23" y="6157728"/>
                        <a:ext cx="985838" cy="317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 flipV="1">
            <a:off x="1786270" y="5497033"/>
            <a:ext cx="1307804" cy="1127061"/>
          </a:xfrm>
          <a:custGeom>
            <a:avLst/>
            <a:gdLst>
              <a:gd name="connsiteX0" fmla="*/ 0 w 1307804"/>
              <a:gd name="connsiteY0" fmla="*/ 0 h 1127061"/>
              <a:gd name="connsiteX1" fmla="*/ 712381 w 1307804"/>
              <a:gd name="connsiteY1" fmla="*/ 1127051 h 1127061"/>
              <a:gd name="connsiteX2" fmla="*/ 1307804 w 1307804"/>
              <a:gd name="connsiteY2" fmla="*/ 21265 h 11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804" h="1127061">
                <a:moveTo>
                  <a:pt x="0" y="0"/>
                </a:moveTo>
                <a:cubicBezTo>
                  <a:pt x="247207" y="561753"/>
                  <a:pt x="494414" y="1123507"/>
                  <a:pt x="712381" y="1127051"/>
                </a:cubicBezTo>
                <a:cubicBezTo>
                  <a:pt x="930348" y="1130595"/>
                  <a:pt x="1190846" y="193158"/>
                  <a:pt x="1307804" y="21265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35524" y="5475777"/>
            <a:ext cx="211587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21574"/>
              </p:ext>
            </p:extLst>
          </p:nvPr>
        </p:nvGraphicFramePr>
        <p:xfrm>
          <a:off x="4933950" y="504825"/>
          <a:ext cx="9652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3" name="Equation" r:id="rId12" imgW="698400" imgH="279360" progId="Equation.DSMT4">
                  <p:embed/>
                </p:oleObj>
              </mc:Choice>
              <mc:Fallback>
                <p:oleObj name="Equation" r:id="rId12" imgW="69840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504825"/>
                        <a:ext cx="965200" cy="387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4561368" y="698017"/>
            <a:ext cx="446566" cy="496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60334" y="3611524"/>
            <a:ext cx="446566" cy="465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05721"/>
              </p:ext>
            </p:extLst>
          </p:nvPr>
        </p:nvGraphicFramePr>
        <p:xfrm>
          <a:off x="5440363" y="3946526"/>
          <a:ext cx="1303337" cy="31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4" name="Equation" r:id="rId14" imgW="939600" imgH="203040" progId="Equation.DSMT4">
                  <p:embed/>
                </p:oleObj>
              </mc:Choice>
              <mc:Fallback>
                <p:oleObj name="Equation" r:id="rId14" imgW="9396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3946526"/>
                        <a:ext cx="1303337" cy="31713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19778"/>
          <a:stretch/>
        </p:blipFill>
        <p:spPr bwMode="auto">
          <a:xfrm>
            <a:off x="194363" y="367320"/>
            <a:ext cx="8083296" cy="477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2188" y="445133"/>
            <a:ext cx="72689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loose generality by restricting Q to be symmetric  in quadratic form </a:t>
            </a:r>
            <a:endParaRPr lang="en-US" dirty="0"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2898" y="957520"/>
            <a:ext cx="17704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i.e., Q symmetric</a:t>
            </a:r>
            <a:endParaRPr lang="en-US" dirty="0">
              <a:sym typeface="Symbo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73448"/>
              </p:ext>
            </p:extLst>
          </p:nvPr>
        </p:nvGraphicFramePr>
        <p:xfrm>
          <a:off x="920750" y="5075238"/>
          <a:ext cx="4729163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4" name="Equation" r:id="rId4" imgW="3098520" imgH="1091880" progId="Equation.DSMT4">
                  <p:embed/>
                </p:oleObj>
              </mc:Choice>
              <mc:Fallback>
                <p:oleObj name="Equation" r:id="rId4" imgW="3098520" imgH="1091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5075238"/>
                        <a:ext cx="4729163" cy="16716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5468" y="1633852"/>
            <a:ext cx="1630132" cy="3778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ee chapter 2</a:t>
            </a:r>
            <a:endParaRPr lang="en-US" dirty="0">
              <a:sym typeface="Symbo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7497" y="5587890"/>
            <a:ext cx="33223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.e. only the symmetric part contributes to the quadratic</a:t>
            </a:r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523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1830"/>
          <a:stretch/>
        </p:blipFill>
        <p:spPr bwMode="auto">
          <a:xfrm>
            <a:off x="0" y="510363"/>
            <a:ext cx="8083296" cy="108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989"/>
            <a:ext cx="88296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" y="2984564"/>
            <a:ext cx="8181072" cy="37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21659" y="3078486"/>
            <a:ext cx="2342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 is a general function of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endParaRPr lang="en-US" dirty="0">
              <a:sym typeface="Symbol"/>
            </a:endParaRP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>
            <a:off x="4774021" y="3401652"/>
            <a:ext cx="1447638" cy="702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63807"/>
              </p:ext>
            </p:extLst>
          </p:nvPr>
        </p:nvGraphicFramePr>
        <p:xfrm>
          <a:off x="322169" y="4865705"/>
          <a:ext cx="24288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44" name="Equation" r:id="rId5" imgW="1396800" imgH="457200" progId="Equation.DSMT4">
                  <p:embed/>
                </p:oleObj>
              </mc:Choice>
              <mc:Fallback>
                <p:oleObj name="Equation" r:id="rId5" imgW="13968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69" y="4865705"/>
                        <a:ext cx="2428875" cy="800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4827181" y="740537"/>
            <a:ext cx="1541721" cy="375882"/>
          </a:xfrm>
          <a:custGeom>
            <a:avLst/>
            <a:gdLst>
              <a:gd name="connsiteX0" fmla="*/ 0 w 1382233"/>
              <a:gd name="connsiteY0" fmla="*/ 216393 h 375882"/>
              <a:gd name="connsiteX1" fmla="*/ 733647 w 1382233"/>
              <a:gd name="connsiteY1" fmla="*/ 3742 h 375882"/>
              <a:gd name="connsiteX2" fmla="*/ 1382233 w 1382233"/>
              <a:gd name="connsiteY2" fmla="*/ 375882 h 3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375882">
                <a:moveTo>
                  <a:pt x="0" y="216393"/>
                </a:moveTo>
                <a:cubicBezTo>
                  <a:pt x="251637" y="96777"/>
                  <a:pt x="503275" y="-22839"/>
                  <a:pt x="733647" y="3742"/>
                </a:cubicBezTo>
                <a:cubicBezTo>
                  <a:pt x="964019" y="30323"/>
                  <a:pt x="1288312" y="326263"/>
                  <a:pt x="1382233" y="375882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76774"/>
              </p:ext>
            </p:extLst>
          </p:nvPr>
        </p:nvGraphicFramePr>
        <p:xfrm>
          <a:off x="6525454" y="628440"/>
          <a:ext cx="22542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45" name="Equation" r:id="rId7" imgW="1625400" imgH="431640" progId="Equation.DSMT4">
                  <p:embed/>
                </p:oleObj>
              </mc:Choice>
              <mc:Fallback>
                <p:oleObj name="Equation" r:id="rId7" imgW="16254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454" y="628440"/>
                        <a:ext cx="2254250" cy="600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4145"/>
              </p:ext>
            </p:extLst>
          </p:nvPr>
        </p:nvGraphicFramePr>
        <p:xfrm>
          <a:off x="3014258" y="3197674"/>
          <a:ext cx="770933" cy="6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46" name="Equation" r:id="rId9" imgW="545760" imgH="482400" progId="Equation.DSMT4">
                  <p:embed/>
                </p:oleObj>
              </mc:Choice>
              <mc:Fallback>
                <p:oleObj name="Equation" r:id="rId9" imgW="54576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258" y="3197674"/>
                        <a:ext cx="770933" cy="68365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25" y="161769"/>
            <a:ext cx="21343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Where is this going?</a:t>
            </a:r>
            <a:endParaRPr lang="en-US" dirty="0">
              <a:sym typeface="Symbo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46785" y="1010598"/>
            <a:ext cx="3337596" cy="3409325"/>
            <a:chOff x="453656" y="3936854"/>
            <a:chExt cx="1878418" cy="253837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92865" y="4263656"/>
              <a:ext cx="0" cy="2211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3656" y="5489944"/>
              <a:ext cx="1697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969474" y="549703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0264" y="3936854"/>
              <a:ext cx="713476" cy="274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V(x)</a:t>
              </a:r>
              <a:endParaRPr lang="en-US" dirty="0"/>
            </a:p>
          </p:txBody>
        </p:sp>
      </p:grpSp>
      <p:sp>
        <p:nvSpPr>
          <p:cNvPr id="8" name="Freeform 7"/>
          <p:cNvSpPr/>
          <p:nvPr/>
        </p:nvSpPr>
        <p:spPr>
          <a:xfrm>
            <a:off x="2610204" y="1592325"/>
            <a:ext cx="1957985" cy="1513771"/>
          </a:xfrm>
          <a:custGeom>
            <a:avLst/>
            <a:gdLst>
              <a:gd name="connsiteX0" fmla="*/ 0 w 1307804"/>
              <a:gd name="connsiteY0" fmla="*/ 0 h 1127061"/>
              <a:gd name="connsiteX1" fmla="*/ 712381 w 1307804"/>
              <a:gd name="connsiteY1" fmla="*/ 1127051 h 1127061"/>
              <a:gd name="connsiteX2" fmla="*/ 1307804 w 1307804"/>
              <a:gd name="connsiteY2" fmla="*/ 21265 h 11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804" h="1127061">
                <a:moveTo>
                  <a:pt x="0" y="0"/>
                </a:moveTo>
                <a:cubicBezTo>
                  <a:pt x="247207" y="561753"/>
                  <a:pt x="494414" y="1123507"/>
                  <a:pt x="712381" y="1127051"/>
                </a:cubicBezTo>
                <a:cubicBezTo>
                  <a:pt x="930348" y="1130595"/>
                  <a:pt x="1190846" y="193158"/>
                  <a:pt x="1307804" y="2126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69169"/>
              </p:ext>
            </p:extLst>
          </p:nvPr>
        </p:nvGraphicFramePr>
        <p:xfrm>
          <a:off x="1195388" y="1379538"/>
          <a:ext cx="14192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9" name="Equation" r:id="rId3" imgW="888840" imgH="241200" progId="Equation.DSMT4">
                  <p:embed/>
                </p:oleObj>
              </mc:Choice>
              <mc:Fallback>
                <p:oleObj name="Equation" r:id="rId3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1379538"/>
                        <a:ext cx="1419225" cy="387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00364" y="3168106"/>
            <a:ext cx="2342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that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is the state of our system</a:t>
            </a:r>
            <a:endParaRPr lang="en-US" dirty="0">
              <a:sym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5994" y="346435"/>
            <a:ext cx="372462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baseline="30000" dirty="0" smtClean="0"/>
              <a:t>2</a:t>
            </a:r>
            <a:r>
              <a:rPr lang="en-US" i="1" dirty="0" smtClean="0"/>
              <a:t> could be an abstraction of the energy stored in the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sym typeface="Symbol"/>
              </a:rPr>
              <a:t>Analogy would work for potential energy of a spring or charge on a capacitor</a:t>
            </a:r>
            <a:endParaRPr lang="en-US" dirty="0">
              <a:sym typeface="Symbo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11105" y="610295"/>
            <a:ext cx="2373276" cy="962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46722" t="22018" r="43801" b="46032"/>
          <a:stretch/>
        </p:blipFill>
        <p:spPr bwMode="auto">
          <a:xfrm>
            <a:off x="6457155" y="4773501"/>
            <a:ext cx="836812" cy="86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901799"/>
              </p:ext>
            </p:extLst>
          </p:nvPr>
        </p:nvGraphicFramePr>
        <p:xfrm>
          <a:off x="5284381" y="3894370"/>
          <a:ext cx="2981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0" name="Equation" r:id="rId6" imgW="1714320" imgH="228600" progId="Equation.DSMT4">
                  <p:embed/>
                </p:oleObj>
              </mc:Choice>
              <mc:Fallback>
                <p:oleObj name="Equation" r:id="rId6" imgW="17143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381" y="3894370"/>
                        <a:ext cx="2981325" cy="400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250707" y="4422051"/>
            <a:ext cx="2986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 could that happen?</a:t>
            </a:r>
            <a:endParaRPr lang="en-US" dirty="0">
              <a:sym typeface="Symbol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6981888" y="5582496"/>
            <a:ext cx="329609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492251" y="4929367"/>
            <a:ext cx="12689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Could be negative</a:t>
            </a:r>
            <a:endParaRPr lang="en-US" dirty="0">
              <a:sym typeface="Symbo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3698" y="4167967"/>
            <a:ext cx="3179637" cy="2510550"/>
            <a:chOff x="1038841" y="3902814"/>
            <a:chExt cx="1789516" cy="186920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1373627" y="4263656"/>
              <a:ext cx="19238" cy="12924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131239" y="5489944"/>
              <a:ext cx="1697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69474" y="5497033"/>
              <a:ext cx="147236" cy="274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38841" y="3902814"/>
              <a:ext cx="713476" cy="274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V(x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(t))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887693" y="5013897"/>
            <a:ext cx="14631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V(x</a:t>
            </a:r>
            <a:r>
              <a:rPr lang="en-US" baseline="-25000" dirty="0" smtClean="0"/>
              <a:t>1</a:t>
            </a:r>
            <a:r>
              <a:rPr lang="en-US" dirty="0" smtClean="0"/>
              <a:t>(t)) will not increase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59010" y="5565610"/>
            <a:ext cx="1889760" cy="563880"/>
          </a:xfrm>
          <a:custGeom>
            <a:avLst/>
            <a:gdLst>
              <a:gd name="connsiteX0" fmla="*/ 0 w 1889760"/>
              <a:gd name="connsiteY0" fmla="*/ 0 h 563880"/>
              <a:gd name="connsiteX1" fmla="*/ 60960 w 1889760"/>
              <a:gd name="connsiteY1" fmla="*/ 76200 h 563880"/>
              <a:gd name="connsiteX2" fmla="*/ 121920 w 1889760"/>
              <a:gd name="connsiteY2" fmla="*/ 106680 h 563880"/>
              <a:gd name="connsiteX3" fmla="*/ 167640 w 1889760"/>
              <a:gd name="connsiteY3" fmla="*/ 137160 h 563880"/>
              <a:gd name="connsiteX4" fmla="*/ 228600 w 1889760"/>
              <a:gd name="connsiteY4" fmla="*/ 167640 h 563880"/>
              <a:gd name="connsiteX5" fmla="*/ 320040 w 1889760"/>
              <a:gd name="connsiteY5" fmla="*/ 243840 h 563880"/>
              <a:gd name="connsiteX6" fmla="*/ 426720 w 1889760"/>
              <a:gd name="connsiteY6" fmla="*/ 365760 h 563880"/>
              <a:gd name="connsiteX7" fmla="*/ 838200 w 1889760"/>
              <a:gd name="connsiteY7" fmla="*/ 381000 h 563880"/>
              <a:gd name="connsiteX8" fmla="*/ 1188720 w 1889760"/>
              <a:gd name="connsiteY8" fmla="*/ 426720 h 563880"/>
              <a:gd name="connsiteX9" fmla="*/ 1264920 w 1889760"/>
              <a:gd name="connsiteY9" fmla="*/ 441960 h 563880"/>
              <a:gd name="connsiteX10" fmla="*/ 1371600 w 1889760"/>
              <a:gd name="connsiteY10" fmla="*/ 472440 h 563880"/>
              <a:gd name="connsiteX11" fmla="*/ 1752600 w 1889760"/>
              <a:gd name="connsiteY11" fmla="*/ 533400 h 563880"/>
              <a:gd name="connsiteX12" fmla="*/ 1874520 w 1889760"/>
              <a:gd name="connsiteY12" fmla="*/ 563880 h 563880"/>
              <a:gd name="connsiteX13" fmla="*/ 1889760 w 1889760"/>
              <a:gd name="connsiteY13" fmla="*/ 548640 h 5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9760" h="563880">
                <a:moveTo>
                  <a:pt x="0" y="0"/>
                </a:moveTo>
                <a:cubicBezTo>
                  <a:pt x="20320" y="25400"/>
                  <a:pt x="36480" y="54780"/>
                  <a:pt x="60960" y="76200"/>
                </a:cubicBezTo>
                <a:cubicBezTo>
                  <a:pt x="78057" y="91160"/>
                  <a:pt x="102195" y="95408"/>
                  <a:pt x="121920" y="106680"/>
                </a:cubicBezTo>
                <a:cubicBezTo>
                  <a:pt x="137823" y="115767"/>
                  <a:pt x="151737" y="128073"/>
                  <a:pt x="167640" y="137160"/>
                </a:cubicBezTo>
                <a:cubicBezTo>
                  <a:pt x="187365" y="148432"/>
                  <a:pt x="208875" y="156368"/>
                  <a:pt x="228600" y="167640"/>
                </a:cubicBezTo>
                <a:cubicBezTo>
                  <a:pt x="263821" y="187766"/>
                  <a:pt x="294824" y="211419"/>
                  <a:pt x="320040" y="243840"/>
                </a:cubicBezTo>
                <a:cubicBezTo>
                  <a:pt x="331179" y="258162"/>
                  <a:pt x="380510" y="361139"/>
                  <a:pt x="426720" y="365760"/>
                </a:cubicBezTo>
                <a:cubicBezTo>
                  <a:pt x="563293" y="379417"/>
                  <a:pt x="701040" y="375920"/>
                  <a:pt x="838200" y="381000"/>
                </a:cubicBezTo>
                <a:cubicBezTo>
                  <a:pt x="971537" y="469891"/>
                  <a:pt x="849105" y="399551"/>
                  <a:pt x="1188720" y="426720"/>
                </a:cubicBezTo>
                <a:cubicBezTo>
                  <a:pt x="1214541" y="428786"/>
                  <a:pt x="1239634" y="436341"/>
                  <a:pt x="1264920" y="441960"/>
                </a:cubicBezTo>
                <a:cubicBezTo>
                  <a:pt x="1322329" y="454717"/>
                  <a:pt x="1320686" y="455469"/>
                  <a:pt x="1371600" y="472440"/>
                </a:cubicBezTo>
                <a:cubicBezTo>
                  <a:pt x="1468310" y="617505"/>
                  <a:pt x="1375113" y="504363"/>
                  <a:pt x="1752600" y="533400"/>
                </a:cubicBezTo>
                <a:cubicBezTo>
                  <a:pt x="1908937" y="545426"/>
                  <a:pt x="1643826" y="563880"/>
                  <a:pt x="1874520" y="563880"/>
                </a:cubicBezTo>
                <a:cubicBezTo>
                  <a:pt x="1881704" y="563880"/>
                  <a:pt x="1884680" y="553720"/>
                  <a:pt x="1889760" y="54864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5400000">
            <a:off x="4345788" y="5307079"/>
            <a:ext cx="563880" cy="655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V="1">
            <a:off x="3639159" y="2262880"/>
            <a:ext cx="1190847" cy="854484"/>
          </a:xfrm>
          <a:custGeom>
            <a:avLst/>
            <a:gdLst>
              <a:gd name="connsiteX0" fmla="*/ 0 w 1435395"/>
              <a:gd name="connsiteY0" fmla="*/ 0 h 1095536"/>
              <a:gd name="connsiteX1" fmla="*/ 63795 w 1435395"/>
              <a:gd name="connsiteY1" fmla="*/ 21265 h 1095536"/>
              <a:gd name="connsiteX2" fmla="*/ 223284 w 1435395"/>
              <a:gd name="connsiteY2" fmla="*/ 95693 h 1095536"/>
              <a:gd name="connsiteX3" fmla="*/ 265814 w 1435395"/>
              <a:gd name="connsiteY3" fmla="*/ 138223 h 1095536"/>
              <a:gd name="connsiteX4" fmla="*/ 350875 w 1435395"/>
              <a:gd name="connsiteY4" fmla="*/ 202019 h 1095536"/>
              <a:gd name="connsiteX5" fmla="*/ 404037 w 1435395"/>
              <a:gd name="connsiteY5" fmla="*/ 223284 h 1095536"/>
              <a:gd name="connsiteX6" fmla="*/ 446568 w 1435395"/>
              <a:gd name="connsiteY6" fmla="*/ 276447 h 1095536"/>
              <a:gd name="connsiteX7" fmla="*/ 467833 w 1435395"/>
              <a:gd name="connsiteY7" fmla="*/ 308344 h 1095536"/>
              <a:gd name="connsiteX8" fmla="*/ 542261 w 1435395"/>
              <a:gd name="connsiteY8" fmla="*/ 404037 h 1095536"/>
              <a:gd name="connsiteX9" fmla="*/ 574158 w 1435395"/>
              <a:gd name="connsiteY9" fmla="*/ 446568 h 1095536"/>
              <a:gd name="connsiteX10" fmla="*/ 616688 w 1435395"/>
              <a:gd name="connsiteY10" fmla="*/ 510363 h 1095536"/>
              <a:gd name="connsiteX11" fmla="*/ 648586 w 1435395"/>
              <a:gd name="connsiteY11" fmla="*/ 563526 h 1095536"/>
              <a:gd name="connsiteX12" fmla="*/ 680484 w 1435395"/>
              <a:gd name="connsiteY12" fmla="*/ 584791 h 1095536"/>
              <a:gd name="connsiteX13" fmla="*/ 712382 w 1435395"/>
              <a:gd name="connsiteY13" fmla="*/ 627321 h 1095536"/>
              <a:gd name="connsiteX14" fmla="*/ 744279 w 1435395"/>
              <a:gd name="connsiteY14" fmla="*/ 648586 h 1095536"/>
              <a:gd name="connsiteX15" fmla="*/ 776177 w 1435395"/>
              <a:gd name="connsiteY15" fmla="*/ 691116 h 1095536"/>
              <a:gd name="connsiteX16" fmla="*/ 818707 w 1435395"/>
              <a:gd name="connsiteY16" fmla="*/ 723014 h 1095536"/>
              <a:gd name="connsiteX17" fmla="*/ 850605 w 1435395"/>
              <a:gd name="connsiteY17" fmla="*/ 754912 h 1095536"/>
              <a:gd name="connsiteX18" fmla="*/ 893135 w 1435395"/>
              <a:gd name="connsiteY18" fmla="*/ 786809 h 1095536"/>
              <a:gd name="connsiteX19" fmla="*/ 946298 w 1435395"/>
              <a:gd name="connsiteY19" fmla="*/ 839972 h 1095536"/>
              <a:gd name="connsiteX20" fmla="*/ 1105786 w 1435395"/>
              <a:gd name="connsiteY20" fmla="*/ 914400 h 1095536"/>
              <a:gd name="connsiteX21" fmla="*/ 1137684 w 1435395"/>
              <a:gd name="connsiteY21" fmla="*/ 925033 h 1095536"/>
              <a:gd name="connsiteX22" fmla="*/ 1201479 w 1435395"/>
              <a:gd name="connsiteY22" fmla="*/ 967563 h 1095536"/>
              <a:gd name="connsiteX23" fmla="*/ 1297172 w 1435395"/>
              <a:gd name="connsiteY23" fmla="*/ 1031358 h 1095536"/>
              <a:gd name="connsiteX24" fmla="*/ 1329070 w 1435395"/>
              <a:gd name="connsiteY24" fmla="*/ 1041991 h 1095536"/>
              <a:gd name="connsiteX25" fmla="*/ 1424763 w 1435395"/>
              <a:gd name="connsiteY25" fmla="*/ 1095154 h 1095536"/>
              <a:gd name="connsiteX26" fmla="*/ 1435395 w 1435395"/>
              <a:gd name="connsiteY26" fmla="*/ 1095154 h 109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5395" h="1095536">
                <a:moveTo>
                  <a:pt x="0" y="0"/>
                </a:moveTo>
                <a:cubicBezTo>
                  <a:pt x="21265" y="7088"/>
                  <a:pt x="43312" y="12161"/>
                  <a:pt x="63795" y="21265"/>
                </a:cubicBezTo>
                <a:cubicBezTo>
                  <a:pt x="270205" y="113003"/>
                  <a:pt x="130060" y="64620"/>
                  <a:pt x="223284" y="95693"/>
                </a:cubicBezTo>
                <a:cubicBezTo>
                  <a:pt x="242683" y="153894"/>
                  <a:pt x="218060" y="108377"/>
                  <a:pt x="265814" y="138223"/>
                </a:cubicBezTo>
                <a:cubicBezTo>
                  <a:pt x="297124" y="157792"/>
                  <a:pt x="318018" y="185591"/>
                  <a:pt x="350875" y="202019"/>
                </a:cubicBezTo>
                <a:cubicBezTo>
                  <a:pt x="367946" y="210554"/>
                  <a:pt x="386316" y="216196"/>
                  <a:pt x="404037" y="223284"/>
                </a:cubicBezTo>
                <a:cubicBezTo>
                  <a:pt x="469486" y="321456"/>
                  <a:pt x="385966" y="200695"/>
                  <a:pt x="446568" y="276447"/>
                </a:cubicBezTo>
                <a:cubicBezTo>
                  <a:pt x="454551" y="286425"/>
                  <a:pt x="460166" y="298121"/>
                  <a:pt x="467833" y="308344"/>
                </a:cubicBezTo>
                <a:cubicBezTo>
                  <a:pt x="492079" y="340672"/>
                  <a:pt x="517623" y="372007"/>
                  <a:pt x="542261" y="404037"/>
                </a:cubicBezTo>
                <a:cubicBezTo>
                  <a:pt x="553066" y="418083"/>
                  <a:pt x="574158" y="446568"/>
                  <a:pt x="574158" y="446568"/>
                </a:cubicBezTo>
                <a:cubicBezTo>
                  <a:pt x="595483" y="510539"/>
                  <a:pt x="568901" y="446647"/>
                  <a:pt x="616688" y="510363"/>
                </a:cubicBezTo>
                <a:cubicBezTo>
                  <a:pt x="629088" y="526896"/>
                  <a:pt x="635137" y="547835"/>
                  <a:pt x="648586" y="563526"/>
                </a:cubicBezTo>
                <a:cubicBezTo>
                  <a:pt x="656902" y="573228"/>
                  <a:pt x="671448" y="575755"/>
                  <a:pt x="680484" y="584791"/>
                </a:cubicBezTo>
                <a:cubicBezTo>
                  <a:pt x="693015" y="597321"/>
                  <a:pt x="699851" y="614790"/>
                  <a:pt x="712382" y="627321"/>
                </a:cubicBezTo>
                <a:cubicBezTo>
                  <a:pt x="721418" y="636357"/>
                  <a:pt x="735243" y="639550"/>
                  <a:pt x="744279" y="648586"/>
                </a:cubicBezTo>
                <a:cubicBezTo>
                  <a:pt x="756810" y="661117"/>
                  <a:pt x="763646" y="678585"/>
                  <a:pt x="776177" y="691116"/>
                </a:cubicBezTo>
                <a:cubicBezTo>
                  <a:pt x="788708" y="703647"/>
                  <a:pt x="805252" y="711481"/>
                  <a:pt x="818707" y="723014"/>
                </a:cubicBezTo>
                <a:cubicBezTo>
                  <a:pt x="830124" y="732800"/>
                  <a:pt x="839188" y="745126"/>
                  <a:pt x="850605" y="754912"/>
                </a:cubicBezTo>
                <a:cubicBezTo>
                  <a:pt x="864060" y="766444"/>
                  <a:pt x="879890" y="775036"/>
                  <a:pt x="893135" y="786809"/>
                </a:cubicBezTo>
                <a:cubicBezTo>
                  <a:pt x="911866" y="803459"/>
                  <a:pt x="925446" y="826070"/>
                  <a:pt x="946298" y="839972"/>
                </a:cubicBezTo>
                <a:cubicBezTo>
                  <a:pt x="983179" y="864559"/>
                  <a:pt x="1057504" y="896294"/>
                  <a:pt x="1105786" y="914400"/>
                </a:cubicBezTo>
                <a:cubicBezTo>
                  <a:pt x="1116280" y="918335"/>
                  <a:pt x="1127887" y="919590"/>
                  <a:pt x="1137684" y="925033"/>
                </a:cubicBezTo>
                <a:cubicBezTo>
                  <a:pt x="1160025" y="937445"/>
                  <a:pt x="1180214" y="953386"/>
                  <a:pt x="1201479" y="967563"/>
                </a:cubicBezTo>
                <a:lnTo>
                  <a:pt x="1297172" y="1031358"/>
                </a:lnTo>
                <a:cubicBezTo>
                  <a:pt x="1306497" y="1037575"/>
                  <a:pt x="1319273" y="1036548"/>
                  <a:pt x="1329070" y="1041991"/>
                </a:cubicBezTo>
                <a:cubicBezTo>
                  <a:pt x="1393864" y="1077988"/>
                  <a:pt x="1372271" y="1082030"/>
                  <a:pt x="1424763" y="1095154"/>
                </a:cubicBezTo>
                <a:cubicBezTo>
                  <a:pt x="1428201" y="1096014"/>
                  <a:pt x="1431851" y="1095154"/>
                  <a:pt x="1435395" y="1095154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>
            <a:off x="2446884" y="3096575"/>
            <a:ext cx="1190847" cy="854484"/>
          </a:xfrm>
          <a:custGeom>
            <a:avLst/>
            <a:gdLst>
              <a:gd name="connsiteX0" fmla="*/ 0 w 1435395"/>
              <a:gd name="connsiteY0" fmla="*/ 0 h 1095536"/>
              <a:gd name="connsiteX1" fmla="*/ 63795 w 1435395"/>
              <a:gd name="connsiteY1" fmla="*/ 21265 h 1095536"/>
              <a:gd name="connsiteX2" fmla="*/ 223284 w 1435395"/>
              <a:gd name="connsiteY2" fmla="*/ 95693 h 1095536"/>
              <a:gd name="connsiteX3" fmla="*/ 265814 w 1435395"/>
              <a:gd name="connsiteY3" fmla="*/ 138223 h 1095536"/>
              <a:gd name="connsiteX4" fmla="*/ 350875 w 1435395"/>
              <a:gd name="connsiteY4" fmla="*/ 202019 h 1095536"/>
              <a:gd name="connsiteX5" fmla="*/ 404037 w 1435395"/>
              <a:gd name="connsiteY5" fmla="*/ 223284 h 1095536"/>
              <a:gd name="connsiteX6" fmla="*/ 446568 w 1435395"/>
              <a:gd name="connsiteY6" fmla="*/ 276447 h 1095536"/>
              <a:gd name="connsiteX7" fmla="*/ 467833 w 1435395"/>
              <a:gd name="connsiteY7" fmla="*/ 308344 h 1095536"/>
              <a:gd name="connsiteX8" fmla="*/ 542261 w 1435395"/>
              <a:gd name="connsiteY8" fmla="*/ 404037 h 1095536"/>
              <a:gd name="connsiteX9" fmla="*/ 574158 w 1435395"/>
              <a:gd name="connsiteY9" fmla="*/ 446568 h 1095536"/>
              <a:gd name="connsiteX10" fmla="*/ 616688 w 1435395"/>
              <a:gd name="connsiteY10" fmla="*/ 510363 h 1095536"/>
              <a:gd name="connsiteX11" fmla="*/ 648586 w 1435395"/>
              <a:gd name="connsiteY11" fmla="*/ 563526 h 1095536"/>
              <a:gd name="connsiteX12" fmla="*/ 680484 w 1435395"/>
              <a:gd name="connsiteY12" fmla="*/ 584791 h 1095536"/>
              <a:gd name="connsiteX13" fmla="*/ 712382 w 1435395"/>
              <a:gd name="connsiteY13" fmla="*/ 627321 h 1095536"/>
              <a:gd name="connsiteX14" fmla="*/ 744279 w 1435395"/>
              <a:gd name="connsiteY14" fmla="*/ 648586 h 1095536"/>
              <a:gd name="connsiteX15" fmla="*/ 776177 w 1435395"/>
              <a:gd name="connsiteY15" fmla="*/ 691116 h 1095536"/>
              <a:gd name="connsiteX16" fmla="*/ 818707 w 1435395"/>
              <a:gd name="connsiteY16" fmla="*/ 723014 h 1095536"/>
              <a:gd name="connsiteX17" fmla="*/ 850605 w 1435395"/>
              <a:gd name="connsiteY17" fmla="*/ 754912 h 1095536"/>
              <a:gd name="connsiteX18" fmla="*/ 893135 w 1435395"/>
              <a:gd name="connsiteY18" fmla="*/ 786809 h 1095536"/>
              <a:gd name="connsiteX19" fmla="*/ 946298 w 1435395"/>
              <a:gd name="connsiteY19" fmla="*/ 839972 h 1095536"/>
              <a:gd name="connsiteX20" fmla="*/ 1105786 w 1435395"/>
              <a:gd name="connsiteY20" fmla="*/ 914400 h 1095536"/>
              <a:gd name="connsiteX21" fmla="*/ 1137684 w 1435395"/>
              <a:gd name="connsiteY21" fmla="*/ 925033 h 1095536"/>
              <a:gd name="connsiteX22" fmla="*/ 1201479 w 1435395"/>
              <a:gd name="connsiteY22" fmla="*/ 967563 h 1095536"/>
              <a:gd name="connsiteX23" fmla="*/ 1297172 w 1435395"/>
              <a:gd name="connsiteY23" fmla="*/ 1031358 h 1095536"/>
              <a:gd name="connsiteX24" fmla="*/ 1329070 w 1435395"/>
              <a:gd name="connsiteY24" fmla="*/ 1041991 h 1095536"/>
              <a:gd name="connsiteX25" fmla="*/ 1424763 w 1435395"/>
              <a:gd name="connsiteY25" fmla="*/ 1095154 h 1095536"/>
              <a:gd name="connsiteX26" fmla="*/ 1435395 w 1435395"/>
              <a:gd name="connsiteY26" fmla="*/ 1095154 h 109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5395" h="1095536">
                <a:moveTo>
                  <a:pt x="0" y="0"/>
                </a:moveTo>
                <a:cubicBezTo>
                  <a:pt x="21265" y="7088"/>
                  <a:pt x="43312" y="12161"/>
                  <a:pt x="63795" y="21265"/>
                </a:cubicBezTo>
                <a:cubicBezTo>
                  <a:pt x="270205" y="113003"/>
                  <a:pt x="130060" y="64620"/>
                  <a:pt x="223284" y="95693"/>
                </a:cubicBezTo>
                <a:cubicBezTo>
                  <a:pt x="242683" y="153894"/>
                  <a:pt x="218060" y="108377"/>
                  <a:pt x="265814" y="138223"/>
                </a:cubicBezTo>
                <a:cubicBezTo>
                  <a:pt x="297124" y="157792"/>
                  <a:pt x="318018" y="185591"/>
                  <a:pt x="350875" y="202019"/>
                </a:cubicBezTo>
                <a:cubicBezTo>
                  <a:pt x="367946" y="210554"/>
                  <a:pt x="386316" y="216196"/>
                  <a:pt x="404037" y="223284"/>
                </a:cubicBezTo>
                <a:cubicBezTo>
                  <a:pt x="469486" y="321456"/>
                  <a:pt x="385966" y="200695"/>
                  <a:pt x="446568" y="276447"/>
                </a:cubicBezTo>
                <a:cubicBezTo>
                  <a:pt x="454551" y="286425"/>
                  <a:pt x="460166" y="298121"/>
                  <a:pt x="467833" y="308344"/>
                </a:cubicBezTo>
                <a:cubicBezTo>
                  <a:pt x="492079" y="340672"/>
                  <a:pt x="517623" y="372007"/>
                  <a:pt x="542261" y="404037"/>
                </a:cubicBezTo>
                <a:cubicBezTo>
                  <a:pt x="553066" y="418083"/>
                  <a:pt x="574158" y="446568"/>
                  <a:pt x="574158" y="446568"/>
                </a:cubicBezTo>
                <a:cubicBezTo>
                  <a:pt x="595483" y="510539"/>
                  <a:pt x="568901" y="446647"/>
                  <a:pt x="616688" y="510363"/>
                </a:cubicBezTo>
                <a:cubicBezTo>
                  <a:pt x="629088" y="526896"/>
                  <a:pt x="635137" y="547835"/>
                  <a:pt x="648586" y="563526"/>
                </a:cubicBezTo>
                <a:cubicBezTo>
                  <a:pt x="656902" y="573228"/>
                  <a:pt x="671448" y="575755"/>
                  <a:pt x="680484" y="584791"/>
                </a:cubicBezTo>
                <a:cubicBezTo>
                  <a:pt x="693015" y="597321"/>
                  <a:pt x="699851" y="614790"/>
                  <a:pt x="712382" y="627321"/>
                </a:cubicBezTo>
                <a:cubicBezTo>
                  <a:pt x="721418" y="636357"/>
                  <a:pt x="735243" y="639550"/>
                  <a:pt x="744279" y="648586"/>
                </a:cubicBezTo>
                <a:cubicBezTo>
                  <a:pt x="756810" y="661117"/>
                  <a:pt x="763646" y="678585"/>
                  <a:pt x="776177" y="691116"/>
                </a:cubicBezTo>
                <a:cubicBezTo>
                  <a:pt x="788708" y="703647"/>
                  <a:pt x="805252" y="711481"/>
                  <a:pt x="818707" y="723014"/>
                </a:cubicBezTo>
                <a:cubicBezTo>
                  <a:pt x="830124" y="732800"/>
                  <a:pt x="839188" y="745126"/>
                  <a:pt x="850605" y="754912"/>
                </a:cubicBezTo>
                <a:cubicBezTo>
                  <a:pt x="864060" y="766444"/>
                  <a:pt x="879890" y="775036"/>
                  <a:pt x="893135" y="786809"/>
                </a:cubicBezTo>
                <a:cubicBezTo>
                  <a:pt x="911866" y="803459"/>
                  <a:pt x="925446" y="826070"/>
                  <a:pt x="946298" y="839972"/>
                </a:cubicBezTo>
                <a:cubicBezTo>
                  <a:pt x="983179" y="864559"/>
                  <a:pt x="1057504" y="896294"/>
                  <a:pt x="1105786" y="914400"/>
                </a:cubicBezTo>
                <a:cubicBezTo>
                  <a:pt x="1116280" y="918335"/>
                  <a:pt x="1127887" y="919590"/>
                  <a:pt x="1137684" y="925033"/>
                </a:cubicBezTo>
                <a:cubicBezTo>
                  <a:pt x="1160025" y="937445"/>
                  <a:pt x="1180214" y="953386"/>
                  <a:pt x="1201479" y="967563"/>
                </a:cubicBezTo>
                <a:lnTo>
                  <a:pt x="1297172" y="1031358"/>
                </a:lnTo>
                <a:cubicBezTo>
                  <a:pt x="1306497" y="1037575"/>
                  <a:pt x="1319273" y="1036548"/>
                  <a:pt x="1329070" y="1041991"/>
                </a:cubicBezTo>
                <a:cubicBezTo>
                  <a:pt x="1393864" y="1077988"/>
                  <a:pt x="1372271" y="1082030"/>
                  <a:pt x="1424763" y="1095154"/>
                </a:cubicBezTo>
                <a:cubicBezTo>
                  <a:pt x="1428201" y="1096014"/>
                  <a:pt x="1431851" y="1095154"/>
                  <a:pt x="1435395" y="1095154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22531"/>
              </p:ext>
            </p:extLst>
          </p:nvPr>
        </p:nvGraphicFramePr>
        <p:xfrm>
          <a:off x="4895850" y="2044700"/>
          <a:ext cx="1016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1" name="Equation" r:id="rId8" imgW="583920" imgH="393480" progId="Equation.DSMT4">
                  <p:embed/>
                </p:oleObj>
              </mc:Choice>
              <mc:Fallback>
                <p:oleObj name="Equation" r:id="rId8" imgW="583920" imgH="393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044700"/>
                        <a:ext cx="1016000" cy="688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996729" y="5991623"/>
            <a:ext cx="12689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System equations</a:t>
            </a:r>
            <a:endParaRPr lang="en-US" dirty="0">
              <a:sym typeface="Symbo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21386" y="3123446"/>
            <a:ext cx="959667" cy="1276538"/>
          </a:xfrm>
          <a:custGeom>
            <a:avLst/>
            <a:gdLst>
              <a:gd name="connsiteX0" fmla="*/ 0 w 959667"/>
              <a:gd name="connsiteY0" fmla="*/ 0 h 1276538"/>
              <a:gd name="connsiteX1" fmla="*/ 99588 w 959667"/>
              <a:gd name="connsiteY1" fmla="*/ 18106 h 1276538"/>
              <a:gd name="connsiteX2" fmla="*/ 153909 w 959667"/>
              <a:gd name="connsiteY2" fmla="*/ 36213 h 1276538"/>
              <a:gd name="connsiteX3" fmla="*/ 181069 w 959667"/>
              <a:gd name="connsiteY3" fmla="*/ 45267 h 1276538"/>
              <a:gd name="connsiteX4" fmla="*/ 199176 w 959667"/>
              <a:gd name="connsiteY4" fmla="*/ 72427 h 1276538"/>
              <a:gd name="connsiteX5" fmla="*/ 253497 w 959667"/>
              <a:gd name="connsiteY5" fmla="*/ 108641 h 1276538"/>
              <a:gd name="connsiteX6" fmla="*/ 262551 w 959667"/>
              <a:gd name="connsiteY6" fmla="*/ 135802 h 1276538"/>
              <a:gd name="connsiteX7" fmla="*/ 316871 w 959667"/>
              <a:gd name="connsiteY7" fmla="*/ 172015 h 1276538"/>
              <a:gd name="connsiteX8" fmla="*/ 325925 w 959667"/>
              <a:gd name="connsiteY8" fmla="*/ 199176 h 1276538"/>
              <a:gd name="connsiteX9" fmla="*/ 362139 w 959667"/>
              <a:gd name="connsiteY9" fmla="*/ 253497 h 1276538"/>
              <a:gd name="connsiteX10" fmla="*/ 398353 w 959667"/>
              <a:gd name="connsiteY10" fmla="*/ 307817 h 1276538"/>
              <a:gd name="connsiteX11" fmla="*/ 434566 w 959667"/>
              <a:gd name="connsiteY11" fmla="*/ 362138 h 1276538"/>
              <a:gd name="connsiteX12" fmla="*/ 443620 w 959667"/>
              <a:gd name="connsiteY12" fmla="*/ 389299 h 1276538"/>
              <a:gd name="connsiteX13" fmla="*/ 461727 w 959667"/>
              <a:gd name="connsiteY13" fmla="*/ 561314 h 1276538"/>
              <a:gd name="connsiteX14" fmla="*/ 470780 w 959667"/>
              <a:gd name="connsiteY14" fmla="*/ 588475 h 1276538"/>
              <a:gd name="connsiteX15" fmla="*/ 525101 w 959667"/>
              <a:gd name="connsiteY15" fmla="*/ 669956 h 1276538"/>
              <a:gd name="connsiteX16" fmla="*/ 543208 w 959667"/>
              <a:gd name="connsiteY16" fmla="*/ 697116 h 1276538"/>
              <a:gd name="connsiteX17" fmla="*/ 552262 w 959667"/>
              <a:gd name="connsiteY17" fmla="*/ 724277 h 1276538"/>
              <a:gd name="connsiteX18" fmla="*/ 588475 w 959667"/>
              <a:gd name="connsiteY18" fmla="*/ 778598 h 1276538"/>
              <a:gd name="connsiteX19" fmla="*/ 597529 w 959667"/>
              <a:gd name="connsiteY19" fmla="*/ 805758 h 1276538"/>
              <a:gd name="connsiteX20" fmla="*/ 633743 w 959667"/>
              <a:gd name="connsiteY20" fmla="*/ 860079 h 1276538"/>
              <a:gd name="connsiteX21" fmla="*/ 669957 w 959667"/>
              <a:gd name="connsiteY21" fmla="*/ 914400 h 1276538"/>
              <a:gd name="connsiteX22" fmla="*/ 688064 w 959667"/>
              <a:gd name="connsiteY22" fmla="*/ 941560 h 1276538"/>
              <a:gd name="connsiteX23" fmla="*/ 706170 w 959667"/>
              <a:gd name="connsiteY23" fmla="*/ 968720 h 1276538"/>
              <a:gd name="connsiteX24" fmla="*/ 733331 w 959667"/>
              <a:gd name="connsiteY24" fmla="*/ 995881 h 1276538"/>
              <a:gd name="connsiteX25" fmla="*/ 769545 w 959667"/>
              <a:gd name="connsiteY25" fmla="*/ 1050202 h 1276538"/>
              <a:gd name="connsiteX26" fmla="*/ 787652 w 959667"/>
              <a:gd name="connsiteY26" fmla="*/ 1086415 h 1276538"/>
              <a:gd name="connsiteX27" fmla="*/ 814812 w 959667"/>
              <a:gd name="connsiteY27" fmla="*/ 1104522 h 1276538"/>
              <a:gd name="connsiteX28" fmla="*/ 841972 w 959667"/>
              <a:gd name="connsiteY28" fmla="*/ 1140736 h 1276538"/>
              <a:gd name="connsiteX29" fmla="*/ 896293 w 959667"/>
              <a:gd name="connsiteY29" fmla="*/ 1195057 h 1276538"/>
              <a:gd name="connsiteX30" fmla="*/ 941561 w 959667"/>
              <a:gd name="connsiteY30" fmla="*/ 1249378 h 1276538"/>
              <a:gd name="connsiteX31" fmla="*/ 959667 w 959667"/>
              <a:gd name="connsiteY31" fmla="*/ 1276538 h 127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59667" h="1276538">
                <a:moveTo>
                  <a:pt x="0" y="0"/>
                </a:moveTo>
                <a:cubicBezTo>
                  <a:pt x="17745" y="2957"/>
                  <a:pt x="79705" y="12683"/>
                  <a:pt x="99588" y="18106"/>
                </a:cubicBezTo>
                <a:cubicBezTo>
                  <a:pt x="118002" y="23128"/>
                  <a:pt x="135802" y="30177"/>
                  <a:pt x="153909" y="36213"/>
                </a:cubicBezTo>
                <a:lnTo>
                  <a:pt x="181069" y="45267"/>
                </a:lnTo>
                <a:cubicBezTo>
                  <a:pt x="187105" y="54320"/>
                  <a:pt x="190987" y="65262"/>
                  <a:pt x="199176" y="72427"/>
                </a:cubicBezTo>
                <a:cubicBezTo>
                  <a:pt x="215554" y="86757"/>
                  <a:pt x="253497" y="108641"/>
                  <a:pt x="253497" y="108641"/>
                </a:cubicBezTo>
                <a:cubicBezTo>
                  <a:pt x="256515" y="117695"/>
                  <a:pt x="255803" y="129054"/>
                  <a:pt x="262551" y="135802"/>
                </a:cubicBezTo>
                <a:cubicBezTo>
                  <a:pt x="277939" y="151190"/>
                  <a:pt x="316871" y="172015"/>
                  <a:pt x="316871" y="172015"/>
                </a:cubicBezTo>
                <a:cubicBezTo>
                  <a:pt x="319889" y="181069"/>
                  <a:pt x="321290" y="190834"/>
                  <a:pt x="325925" y="199176"/>
                </a:cubicBezTo>
                <a:cubicBezTo>
                  <a:pt x="336494" y="218199"/>
                  <a:pt x="350068" y="235390"/>
                  <a:pt x="362139" y="253497"/>
                </a:cubicBezTo>
                <a:lnTo>
                  <a:pt x="398353" y="307817"/>
                </a:lnTo>
                <a:lnTo>
                  <a:pt x="434566" y="362138"/>
                </a:lnTo>
                <a:lnTo>
                  <a:pt x="443620" y="389299"/>
                </a:lnTo>
                <a:cubicBezTo>
                  <a:pt x="448992" y="464514"/>
                  <a:pt x="446101" y="498810"/>
                  <a:pt x="461727" y="561314"/>
                </a:cubicBezTo>
                <a:cubicBezTo>
                  <a:pt x="464042" y="570572"/>
                  <a:pt x="466145" y="580133"/>
                  <a:pt x="470780" y="588475"/>
                </a:cubicBezTo>
                <a:cubicBezTo>
                  <a:pt x="470784" y="588482"/>
                  <a:pt x="516045" y="656372"/>
                  <a:pt x="525101" y="669956"/>
                </a:cubicBezTo>
                <a:cubicBezTo>
                  <a:pt x="531137" y="679009"/>
                  <a:pt x="539767" y="686794"/>
                  <a:pt x="543208" y="697116"/>
                </a:cubicBezTo>
                <a:cubicBezTo>
                  <a:pt x="546226" y="706170"/>
                  <a:pt x="547627" y="715935"/>
                  <a:pt x="552262" y="724277"/>
                </a:cubicBezTo>
                <a:cubicBezTo>
                  <a:pt x="562830" y="743300"/>
                  <a:pt x="581593" y="757953"/>
                  <a:pt x="588475" y="778598"/>
                </a:cubicBezTo>
                <a:cubicBezTo>
                  <a:pt x="591493" y="787651"/>
                  <a:pt x="592894" y="797416"/>
                  <a:pt x="597529" y="805758"/>
                </a:cubicBezTo>
                <a:cubicBezTo>
                  <a:pt x="608098" y="824781"/>
                  <a:pt x="621672" y="841972"/>
                  <a:pt x="633743" y="860079"/>
                </a:cubicBezTo>
                <a:lnTo>
                  <a:pt x="669957" y="914400"/>
                </a:lnTo>
                <a:lnTo>
                  <a:pt x="688064" y="941560"/>
                </a:lnTo>
                <a:cubicBezTo>
                  <a:pt x="694099" y="950613"/>
                  <a:pt x="698476" y="961026"/>
                  <a:pt x="706170" y="968720"/>
                </a:cubicBezTo>
                <a:cubicBezTo>
                  <a:pt x="715224" y="977774"/>
                  <a:pt x="725470" y="985774"/>
                  <a:pt x="733331" y="995881"/>
                </a:cubicBezTo>
                <a:cubicBezTo>
                  <a:pt x="746692" y="1013059"/>
                  <a:pt x="759813" y="1030738"/>
                  <a:pt x="769545" y="1050202"/>
                </a:cubicBezTo>
                <a:cubicBezTo>
                  <a:pt x="775581" y="1062273"/>
                  <a:pt x="779012" y="1076047"/>
                  <a:pt x="787652" y="1086415"/>
                </a:cubicBezTo>
                <a:cubicBezTo>
                  <a:pt x="794618" y="1094774"/>
                  <a:pt x="807118" y="1096828"/>
                  <a:pt x="814812" y="1104522"/>
                </a:cubicBezTo>
                <a:cubicBezTo>
                  <a:pt x="825481" y="1115192"/>
                  <a:pt x="831878" y="1129520"/>
                  <a:pt x="841972" y="1140736"/>
                </a:cubicBezTo>
                <a:cubicBezTo>
                  <a:pt x="859102" y="1159770"/>
                  <a:pt x="882089" y="1173751"/>
                  <a:pt x="896293" y="1195057"/>
                </a:cubicBezTo>
                <a:cubicBezTo>
                  <a:pt x="941253" y="1262496"/>
                  <a:pt x="883465" y="1179662"/>
                  <a:pt x="941561" y="1249378"/>
                </a:cubicBezTo>
                <a:cubicBezTo>
                  <a:pt x="948527" y="1257737"/>
                  <a:pt x="959667" y="1276538"/>
                  <a:pt x="959667" y="1276538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35794" y="1801640"/>
            <a:ext cx="1285592" cy="1321806"/>
          </a:xfrm>
          <a:custGeom>
            <a:avLst/>
            <a:gdLst>
              <a:gd name="connsiteX0" fmla="*/ 1285592 w 1285592"/>
              <a:gd name="connsiteY0" fmla="*/ 1321806 h 1321806"/>
              <a:gd name="connsiteX1" fmla="*/ 1240325 w 1285592"/>
              <a:gd name="connsiteY1" fmla="*/ 1294645 h 1321806"/>
              <a:gd name="connsiteX2" fmla="*/ 1167897 w 1285592"/>
              <a:gd name="connsiteY2" fmla="*/ 1276538 h 1321806"/>
              <a:gd name="connsiteX3" fmla="*/ 1068309 w 1285592"/>
              <a:gd name="connsiteY3" fmla="*/ 1231271 h 1321806"/>
              <a:gd name="connsiteX4" fmla="*/ 1013988 w 1285592"/>
              <a:gd name="connsiteY4" fmla="*/ 1204110 h 1321806"/>
              <a:gd name="connsiteX5" fmla="*/ 986828 w 1285592"/>
              <a:gd name="connsiteY5" fmla="*/ 1186004 h 1321806"/>
              <a:gd name="connsiteX6" fmla="*/ 950614 w 1285592"/>
              <a:gd name="connsiteY6" fmla="*/ 1176950 h 1321806"/>
              <a:gd name="connsiteX7" fmla="*/ 923454 w 1285592"/>
              <a:gd name="connsiteY7" fmla="*/ 1167897 h 1321806"/>
              <a:gd name="connsiteX8" fmla="*/ 860079 w 1285592"/>
              <a:gd name="connsiteY8" fmla="*/ 1131683 h 1321806"/>
              <a:gd name="connsiteX9" fmla="*/ 823865 w 1285592"/>
              <a:gd name="connsiteY9" fmla="*/ 1122629 h 1321806"/>
              <a:gd name="connsiteX10" fmla="*/ 742384 w 1285592"/>
              <a:gd name="connsiteY10" fmla="*/ 1086415 h 1321806"/>
              <a:gd name="connsiteX11" fmla="*/ 669956 w 1285592"/>
              <a:gd name="connsiteY11" fmla="*/ 1050202 h 1321806"/>
              <a:gd name="connsiteX12" fmla="*/ 624689 w 1285592"/>
              <a:gd name="connsiteY12" fmla="*/ 1023041 h 1321806"/>
              <a:gd name="connsiteX13" fmla="*/ 570368 w 1285592"/>
              <a:gd name="connsiteY13" fmla="*/ 986827 h 1321806"/>
              <a:gd name="connsiteX14" fmla="*/ 506994 w 1285592"/>
              <a:gd name="connsiteY14" fmla="*/ 941560 h 1321806"/>
              <a:gd name="connsiteX15" fmla="*/ 452673 w 1285592"/>
              <a:gd name="connsiteY15" fmla="*/ 905346 h 1321806"/>
              <a:gd name="connsiteX16" fmla="*/ 425513 w 1285592"/>
              <a:gd name="connsiteY16" fmla="*/ 869132 h 1321806"/>
              <a:gd name="connsiteX17" fmla="*/ 380246 w 1285592"/>
              <a:gd name="connsiteY17" fmla="*/ 814811 h 1321806"/>
              <a:gd name="connsiteX18" fmla="*/ 334978 w 1285592"/>
              <a:gd name="connsiteY18" fmla="*/ 706170 h 1321806"/>
              <a:gd name="connsiteX19" fmla="*/ 316871 w 1285592"/>
              <a:gd name="connsiteY19" fmla="*/ 669956 h 1321806"/>
              <a:gd name="connsiteX20" fmla="*/ 289711 w 1285592"/>
              <a:gd name="connsiteY20" fmla="*/ 606582 h 1321806"/>
              <a:gd name="connsiteX21" fmla="*/ 262551 w 1285592"/>
              <a:gd name="connsiteY21" fmla="*/ 525101 h 1321806"/>
              <a:gd name="connsiteX22" fmla="*/ 253497 w 1285592"/>
              <a:gd name="connsiteY22" fmla="*/ 497940 h 1321806"/>
              <a:gd name="connsiteX23" fmla="*/ 226337 w 1285592"/>
              <a:gd name="connsiteY23" fmla="*/ 262550 h 1321806"/>
              <a:gd name="connsiteX24" fmla="*/ 208230 w 1285592"/>
              <a:gd name="connsiteY24" fmla="*/ 208229 h 1321806"/>
              <a:gd name="connsiteX25" fmla="*/ 190123 w 1285592"/>
              <a:gd name="connsiteY25" fmla="*/ 181069 h 1321806"/>
              <a:gd name="connsiteX26" fmla="*/ 181069 w 1285592"/>
              <a:gd name="connsiteY26" fmla="*/ 153909 h 1321806"/>
              <a:gd name="connsiteX27" fmla="*/ 153909 w 1285592"/>
              <a:gd name="connsiteY27" fmla="*/ 126748 h 1321806"/>
              <a:gd name="connsiteX28" fmla="*/ 81481 w 1285592"/>
              <a:gd name="connsiteY28" fmla="*/ 45267 h 1321806"/>
              <a:gd name="connsiteX29" fmla="*/ 54321 w 1285592"/>
              <a:gd name="connsiteY29" fmla="*/ 36213 h 1321806"/>
              <a:gd name="connsiteX30" fmla="*/ 0 w 1285592"/>
              <a:gd name="connsiteY30" fmla="*/ 0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85592" h="1321806">
                <a:moveTo>
                  <a:pt x="1285592" y="1321806"/>
                </a:moveTo>
                <a:cubicBezTo>
                  <a:pt x="1270503" y="1312752"/>
                  <a:pt x="1256749" y="1300962"/>
                  <a:pt x="1240325" y="1294645"/>
                </a:cubicBezTo>
                <a:cubicBezTo>
                  <a:pt x="1217098" y="1285711"/>
                  <a:pt x="1190155" y="1287667"/>
                  <a:pt x="1167897" y="1276538"/>
                </a:cubicBezTo>
                <a:cubicBezTo>
                  <a:pt x="1086933" y="1236056"/>
                  <a:pt x="1121076" y="1248859"/>
                  <a:pt x="1068309" y="1231271"/>
                </a:cubicBezTo>
                <a:cubicBezTo>
                  <a:pt x="990483" y="1179386"/>
                  <a:pt x="1088945" y="1241588"/>
                  <a:pt x="1013988" y="1204110"/>
                </a:cubicBezTo>
                <a:cubicBezTo>
                  <a:pt x="1004256" y="1199244"/>
                  <a:pt x="996829" y="1190290"/>
                  <a:pt x="986828" y="1186004"/>
                </a:cubicBezTo>
                <a:cubicBezTo>
                  <a:pt x="975391" y="1181103"/>
                  <a:pt x="962578" y="1180368"/>
                  <a:pt x="950614" y="1176950"/>
                </a:cubicBezTo>
                <a:cubicBezTo>
                  <a:pt x="941438" y="1174328"/>
                  <a:pt x="932507" y="1170915"/>
                  <a:pt x="923454" y="1167897"/>
                </a:cubicBezTo>
                <a:cubicBezTo>
                  <a:pt x="900939" y="1152888"/>
                  <a:pt x="886334" y="1141529"/>
                  <a:pt x="860079" y="1131683"/>
                </a:cubicBezTo>
                <a:cubicBezTo>
                  <a:pt x="848428" y="1127314"/>
                  <a:pt x="835936" y="1125647"/>
                  <a:pt x="823865" y="1122629"/>
                </a:cubicBezTo>
                <a:cubicBezTo>
                  <a:pt x="743981" y="1069372"/>
                  <a:pt x="871655" y="1151049"/>
                  <a:pt x="742384" y="1086415"/>
                </a:cubicBezTo>
                <a:cubicBezTo>
                  <a:pt x="718241" y="1074344"/>
                  <a:pt x="693101" y="1064090"/>
                  <a:pt x="669956" y="1050202"/>
                </a:cubicBezTo>
                <a:cubicBezTo>
                  <a:pt x="654867" y="1041148"/>
                  <a:pt x="639535" y="1032488"/>
                  <a:pt x="624689" y="1023041"/>
                </a:cubicBezTo>
                <a:cubicBezTo>
                  <a:pt x="606329" y="1011357"/>
                  <a:pt x="589832" y="996559"/>
                  <a:pt x="570368" y="986827"/>
                </a:cubicBezTo>
                <a:cubicBezTo>
                  <a:pt x="491753" y="947518"/>
                  <a:pt x="573061" y="992945"/>
                  <a:pt x="506994" y="941560"/>
                </a:cubicBezTo>
                <a:cubicBezTo>
                  <a:pt x="489816" y="928200"/>
                  <a:pt x="452673" y="905346"/>
                  <a:pt x="452673" y="905346"/>
                </a:cubicBezTo>
                <a:cubicBezTo>
                  <a:pt x="443620" y="893275"/>
                  <a:pt x="435333" y="880589"/>
                  <a:pt x="425513" y="869132"/>
                </a:cubicBezTo>
                <a:cubicBezTo>
                  <a:pt x="373231" y="808136"/>
                  <a:pt x="420266" y="874842"/>
                  <a:pt x="380246" y="814811"/>
                </a:cubicBezTo>
                <a:cubicBezTo>
                  <a:pt x="364645" y="752412"/>
                  <a:pt x="376756" y="789727"/>
                  <a:pt x="334978" y="706170"/>
                </a:cubicBezTo>
                <a:lnTo>
                  <a:pt x="316871" y="669956"/>
                </a:lnTo>
                <a:cubicBezTo>
                  <a:pt x="298030" y="594587"/>
                  <a:pt x="320972" y="669104"/>
                  <a:pt x="289711" y="606582"/>
                </a:cubicBezTo>
                <a:cubicBezTo>
                  <a:pt x="268900" y="564961"/>
                  <a:pt x="274078" y="565444"/>
                  <a:pt x="262551" y="525101"/>
                </a:cubicBezTo>
                <a:cubicBezTo>
                  <a:pt x="259929" y="515925"/>
                  <a:pt x="256515" y="506994"/>
                  <a:pt x="253497" y="497940"/>
                </a:cubicBezTo>
                <a:cubicBezTo>
                  <a:pt x="251319" y="475076"/>
                  <a:pt x="243671" y="326110"/>
                  <a:pt x="226337" y="262550"/>
                </a:cubicBezTo>
                <a:cubicBezTo>
                  <a:pt x="221315" y="244136"/>
                  <a:pt x="218817" y="224110"/>
                  <a:pt x="208230" y="208229"/>
                </a:cubicBezTo>
                <a:cubicBezTo>
                  <a:pt x="202194" y="199176"/>
                  <a:pt x="194989" y="190801"/>
                  <a:pt x="190123" y="181069"/>
                </a:cubicBezTo>
                <a:cubicBezTo>
                  <a:pt x="185855" y="172533"/>
                  <a:pt x="186363" y="161849"/>
                  <a:pt x="181069" y="153909"/>
                </a:cubicBezTo>
                <a:cubicBezTo>
                  <a:pt x="173967" y="143256"/>
                  <a:pt x="162106" y="136584"/>
                  <a:pt x="153909" y="126748"/>
                </a:cubicBezTo>
                <a:cubicBezTo>
                  <a:pt x="130684" y="98877"/>
                  <a:pt x="122112" y="58812"/>
                  <a:pt x="81481" y="45267"/>
                </a:cubicBezTo>
                <a:cubicBezTo>
                  <a:pt x="72428" y="42249"/>
                  <a:pt x="62663" y="40848"/>
                  <a:pt x="54321" y="36213"/>
                </a:cubicBezTo>
                <a:cubicBezTo>
                  <a:pt x="35298" y="25645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26521"/>
              </p:ext>
            </p:extLst>
          </p:nvPr>
        </p:nvGraphicFramePr>
        <p:xfrm>
          <a:off x="4049713" y="4368800"/>
          <a:ext cx="6842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2" name="Equation" r:id="rId10" imgW="393480" imgH="228600" progId="Equation.DSMT4">
                  <p:embed/>
                </p:oleObj>
              </mc:Choice>
              <mc:Fallback>
                <p:oleObj name="Equation" r:id="rId10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4368800"/>
                        <a:ext cx="684212" cy="400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668374" y="6064801"/>
            <a:ext cx="126897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radient</a:t>
            </a:r>
            <a:endParaRPr lang="en-US" dirty="0">
              <a:sym typeface="Symbol"/>
            </a:endParaRPr>
          </a:p>
        </p:txBody>
      </p:sp>
      <p:sp>
        <p:nvSpPr>
          <p:cNvPr id="37" name="Down Arrow 36"/>
          <p:cNvSpPr/>
          <p:nvPr/>
        </p:nvSpPr>
        <p:spPr>
          <a:xfrm rot="10800000">
            <a:off x="6560933" y="5582496"/>
            <a:ext cx="329609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97" y="644980"/>
            <a:ext cx="8531352" cy="302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60033" y="2913367"/>
            <a:ext cx="31758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Eventually we will perform the control design to make this true</a:t>
            </a:r>
            <a:endParaRPr lang="en-US" dirty="0">
              <a:sym typeface="Symbo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349255" y="3051474"/>
            <a:ext cx="1701210" cy="185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6573" y="1747329"/>
            <a:ext cx="31758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take as many derivatives as you need</a:t>
            </a:r>
            <a:endParaRPr lang="en-US" dirty="0">
              <a:sym typeface="Symbo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349255" y="3144004"/>
            <a:ext cx="1701210" cy="1349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160033" y="3893290"/>
            <a:ext cx="3175892" cy="1693541"/>
            <a:chOff x="5160033" y="3893290"/>
            <a:chExt cx="3175892" cy="1693541"/>
          </a:xfrm>
        </p:grpSpPr>
        <p:sp>
          <p:nvSpPr>
            <p:cNvPr id="7" name="TextBox 6"/>
            <p:cNvSpPr txBox="1"/>
            <p:nvPr/>
          </p:nvSpPr>
          <p:spPr>
            <a:xfrm>
              <a:off x="5160033" y="3893290"/>
              <a:ext cx="3175892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Recall that we are considering the equilibrium point at the origin; thus, we already know</a:t>
              </a:r>
              <a:endParaRPr lang="en-US" dirty="0">
                <a:sym typeface="Symbol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5804" t="23978" r="43641" b="48544"/>
            <a:stretch/>
          </p:blipFill>
          <p:spPr bwMode="auto">
            <a:xfrm>
              <a:off x="5350433" y="4846133"/>
              <a:ext cx="2697933" cy="740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7771355" y="4846133"/>
              <a:ext cx="201600" cy="74069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916413" y="46614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1" y="15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System: Predator </a:t>
            </a:r>
            <a:r>
              <a:rPr lang="en-US" dirty="0" smtClean="0"/>
              <a:t>Prey Model</a:t>
            </a:r>
            <a:endParaRPr lang="en-US" dirty="0"/>
          </a:p>
        </p:txBody>
      </p:sp>
      <p:pic>
        <p:nvPicPr>
          <p:cNvPr id="101378" name="Picture 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05" y="832055"/>
            <a:ext cx="1878565" cy="14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30" y="818708"/>
            <a:ext cx="2467050" cy="15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" y="2342014"/>
            <a:ext cx="4126206" cy="306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36487"/>
              </p:ext>
            </p:extLst>
          </p:nvPr>
        </p:nvGraphicFramePr>
        <p:xfrm>
          <a:off x="321526" y="1063368"/>
          <a:ext cx="1948259" cy="94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16" name="Equation" r:id="rId8" imgW="888840" imgH="431640" progId="Equation.DSMT4">
                  <p:embed/>
                </p:oleObj>
              </mc:Choice>
              <mc:Fallback>
                <p:oleObj name="Equation" r:id="rId8" imgW="88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1526" y="1063368"/>
                        <a:ext cx="1948259" cy="946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882348"/>
              </p:ext>
            </p:extLst>
          </p:nvPr>
        </p:nvGraphicFramePr>
        <p:xfrm>
          <a:off x="3012003" y="1290982"/>
          <a:ext cx="5286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17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003" y="1290982"/>
                        <a:ext cx="52863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283635"/>
              </p:ext>
            </p:extLst>
          </p:nvPr>
        </p:nvGraphicFramePr>
        <p:xfrm>
          <a:off x="6458096" y="1248767"/>
          <a:ext cx="555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18" name="Equation" r:id="rId12" imgW="253800" imgH="164880" progId="Equation.DSMT4">
                  <p:embed/>
                </p:oleObj>
              </mc:Choice>
              <mc:Fallback>
                <p:oleObj name="Equation" r:id="rId12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096" y="1248767"/>
                        <a:ext cx="555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9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47" y="2506889"/>
            <a:ext cx="4705151" cy="273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422" y="5442809"/>
            <a:ext cx="213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Populations Oscillate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85415" y="5184681"/>
            <a:ext cx="285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predators the prey grows unbounded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79089" y="2957229"/>
            <a:ext cx="285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prey the predators become extinct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32915" y="3349575"/>
            <a:ext cx="467832" cy="406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44581" y="5085215"/>
            <a:ext cx="297711" cy="72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470138"/>
              </p:ext>
            </p:extLst>
          </p:nvPr>
        </p:nvGraphicFramePr>
        <p:xfrm>
          <a:off x="174477" y="5812141"/>
          <a:ext cx="1841389" cy="99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19" name="Equation" r:id="rId15" imgW="1130040" imgH="609480" progId="Equation.DSMT4">
                  <p:embed/>
                </p:oleObj>
              </mc:Choice>
              <mc:Fallback>
                <p:oleObj name="Equation" r:id="rId15" imgW="11300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77" y="5812141"/>
                        <a:ext cx="1841389" cy="992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90037"/>
              </p:ext>
            </p:extLst>
          </p:nvPr>
        </p:nvGraphicFramePr>
        <p:xfrm>
          <a:off x="2460625" y="6288088"/>
          <a:ext cx="62071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0" name="Equation" r:id="rId17" imgW="3809880" imgH="203040" progId="Equation.DSMT4">
                  <p:embed/>
                </p:oleObj>
              </mc:Choice>
              <mc:Fallback>
                <p:oleObj name="Equation" r:id="rId17" imgW="3809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6288088"/>
                        <a:ext cx="62071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28606"/>
              </p:ext>
            </p:extLst>
          </p:nvPr>
        </p:nvGraphicFramePr>
        <p:xfrm>
          <a:off x="7524260" y="5507846"/>
          <a:ext cx="1020549" cy="65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1" name="Equation" r:id="rId19" imgW="596880" imgH="380880" progId="Equation.DSMT4">
                  <p:embed/>
                </p:oleObj>
              </mc:Choice>
              <mc:Fallback>
                <p:oleObj name="Equation" r:id="rId19" imgW="596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260" y="5507846"/>
                        <a:ext cx="1020549" cy="65146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828903"/>
              </p:ext>
            </p:extLst>
          </p:nvPr>
        </p:nvGraphicFramePr>
        <p:xfrm>
          <a:off x="7160916" y="3338632"/>
          <a:ext cx="909196" cy="59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2" name="Equation" r:id="rId21" imgW="583920" imgH="380880" progId="Equation.DSMT4">
                  <p:embed/>
                </p:oleObj>
              </mc:Choice>
              <mc:Fallback>
                <p:oleObj name="Equation" r:id="rId21" imgW="583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916" y="3338632"/>
                        <a:ext cx="909196" cy="5926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793673" y="4452851"/>
            <a:ext cx="0" cy="94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93673" y="3416531"/>
            <a:ext cx="0" cy="94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>
            <a:off x="5098475" y="4926676"/>
            <a:ext cx="0" cy="94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>
            <a:off x="6605848" y="4926675"/>
            <a:ext cx="0" cy="94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852" y="947892"/>
            <a:ext cx="8110728" cy="36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02342" y="431836"/>
            <a:ext cx="213437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Every convergent sequence has a convergent subsequence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baseline="-250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cxnSp>
        <p:nvCxnSpPr>
          <p:cNvPr id="4" name="Straight Arrow Connector 3"/>
          <p:cNvCxnSpPr>
            <a:stCxn id="3" idx="1"/>
          </p:cNvCxnSpPr>
          <p:nvPr/>
        </p:nvCxnSpPr>
        <p:spPr>
          <a:xfrm flipH="1">
            <a:off x="6560288" y="1032001"/>
            <a:ext cx="142054" cy="807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014" y="108670"/>
            <a:ext cx="38748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ball about the origin. Our Theorem only applies at the origin</a:t>
            </a:r>
            <a:endParaRPr lang="en-US" i="1" baseline="-250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10539" y="755001"/>
            <a:ext cx="14142" cy="877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15433" b="69952"/>
          <a:stretch/>
        </p:blipFill>
        <p:spPr bwMode="auto">
          <a:xfrm>
            <a:off x="144856" y="4726798"/>
            <a:ext cx="6944008" cy="11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33" y="2840848"/>
            <a:ext cx="285750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723" y="1035631"/>
            <a:ext cx="25527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0280" r="6381"/>
          <a:stretch/>
        </p:blipFill>
        <p:spPr bwMode="auto">
          <a:xfrm>
            <a:off x="1254642" y="1837853"/>
            <a:ext cx="7687339" cy="271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324" y="1580685"/>
            <a:ext cx="161614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Closeness of x to x=0 implies closeness of V(x) to V(0) </a:t>
            </a:r>
            <a:endParaRPr lang="en-US" baseline="-250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051828"/>
              </p:ext>
            </p:extLst>
          </p:nvPr>
        </p:nvGraphicFramePr>
        <p:xfrm>
          <a:off x="5354366" y="2606704"/>
          <a:ext cx="813956" cy="295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76" name="Equation" r:id="rId4" imgW="558720" imgH="203040" progId="Equation.DSMT4">
                  <p:embed/>
                </p:oleObj>
              </mc:Choice>
              <mc:Fallback>
                <p:oleObj name="Equation" r:id="rId4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4366" y="2606704"/>
                        <a:ext cx="813956" cy="29598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722473" y="2083981"/>
            <a:ext cx="584792" cy="96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979582" y="2509834"/>
            <a:ext cx="315432" cy="271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955648"/>
              </p:ext>
            </p:extLst>
          </p:nvPr>
        </p:nvGraphicFramePr>
        <p:xfrm>
          <a:off x="3938588" y="2614613"/>
          <a:ext cx="5921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77"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2614613"/>
                        <a:ext cx="592137" cy="333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3590261" y="2471114"/>
            <a:ext cx="315432" cy="309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94791" y="2166959"/>
            <a:ext cx="584791" cy="425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16549" y="2606704"/>
            <a:ext cx="478465" cy="498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74688" y="3414202"/>
            <a:ext cx="161614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Definition of stability</a:t>
            </a:r>
            <a:endParaRPr lang="en-US" baseline="-250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2473" y="1470243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922" y="827560"/>
            <a:ext cx="2409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Theorem 1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88" y="694306"/>
            <a:ext cx="8787384" cy="25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33" y="1332397"/>
            <a:ext cx="8924544" cy="17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2696" r="20000" b="29362"/>
          <a:stretch/>
        </p:blipFill>
        <p:spPr>
          <a:xfrm>
            <a:off x="1385181" y="2770360"/>
            <a:ext cx="5939074" cy="3494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b="1523"/>
          <a:stretch>
            <a:fillRect/>
          </a:stretch>
        </p:blipFill>
        <p:spPr bwMode="auto">
          <a:xfrm>
            <a:off x="379666" y="1126809"/>
            <a:ext cx="6962908" cy="41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5907024" y="1426464"/>
            <a:ext cx="204825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6048756" y="1293876"/>
            <a:ext cx="2414016" cy="6492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406640" y="2679192"/>
            <a:ext cx="384048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>
          <a:xfrm rot="5400000">
            <a:off x="7406640" y="3227832"/>
            <a:ext cx="38404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44968" y="320040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79208" y="1600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0296" y="144475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47186" y="1417320"/>
            <a:ext cx="267430" cy="251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52443" y="5459816"/>
            <a:ext cx="284849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required to be able to derive these equations for this 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7279"/>
          <a:stretch>
            <a:fillRect/>
          </a:stretch>
        </p:blipFill>
        <p:spPr bwMode="auto">
          <a:xfrm>
            <a:off x="0" y="868680"/>
            <a:ext cx="8467344" cy="188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t="4380"/>
          <a:stretch>
            <a:fillRect/>
          </a:stretch>
        </p:blipFill>
        <p:spPr bwMode="auto">
          <a:xfrm>
            <a:off x="0" y="2688336"/>
            <a:ext cx="8543925" cy="22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4632" y="512064"/>
            <a:ext cx="175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3 (cont)</a:t>
            </a:r>
            <a:endParaRPr lang="en-US" dirty="0"/>
          </a:p>
        </p:txBody>
      </p:sp>
      <p:cxnSp>
        <p:nvCxnSpPr>
          <p:cNvPr id="5" name="Straight Connector 4"/>
          <p:cNvCxnSpPr>
            <a:endCxn id="13" idx="4"/>
          </p:cNvCxnSpPr>
          <p:nvPr/>
        </p:nvCxnSpPr>
        <p:spPr>
          <a:xfrm rot="16200000" flipH="1">
            <a:off x="6149340" y="4503420"/>
            <a:ext cx="2904744" cy="6096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6688836" y="3973068"/>
            <a:ext cx="2414016" cy="6492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074152" y="5340096"/>
            <a:ext cx="384048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4"/>
          </p:cNvCxnSpPr>
          <p:nvPr/>
        </p:nvCxnSpPr>
        <p:spPr>
          <a:xfrm rot="5400000">
            <a:off x="8074152" y="5888736"/>
            <a:ext cx="38404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5048" y="587959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19288" y="42793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0376" y="412394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587266" y="4096512"/>
            <a:ext cx="267430" cy="251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40168" y="5629656"/>
            <a:ext cx="384048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7" idx="2"/>
          </p:cNvCxnSpPr>
          <p:nvPr/>
        </p:nvCxnSpPr>
        <p:spPr>
          <a:xfrm rot="10800000">
            <a:off x="6876288" y="5518404"/>
            <a:ext cx="11978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882384" y="5780532"/>
            <a:ext cx="5486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11112" y="54406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7278624" y="3200400"/>
            <a:ext cx="118872" cy="2295144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72656" y="413004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l-h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166360" y="5391997"/>
          <a:ext cx="1408176" cy="122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Equation" r:id="rId5" imgW="952200" imgH="825480" progId="Equation.DSMT4">
                  <p:embed/>
                </p:oleObj>
              </mc:Choice>
              <mc:Fallback>
                <p:oleObj name="Equation" r:id="rId5" imgW="952200" imgH="825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360" y="5391997"/>
                        <a:ext cx="1408176" cy="122041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8485632" y="5340096"/>
            <a:ext cx="256032" cy="118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55736" y="499872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t="1942"/>
          <a:stretch>
            <a:fillRect/>
          </a:stretch>
        </p:blipFill>
        <p:spPr bwMode="auto">
          <a:xfrm>
            <a:off x="228600" y="1078992"/>
            <a:ext cx="8577072" cy="404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4632" y="512064"/>
            <a:ext cx="175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3 (cont)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60" y="1938528"/>
            <a:ext cx="2313432" cy="301752"/>
          </a:xfrm>
          <a:prstGeom prst="rect">
            <a:avLst/>
          </a:prstGeom>
          <a:solidFill>
            <a:srgbClr val="FF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40664" y="2148840"/>
            <a:ext cx="1435608" cy="1252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185" y="3410712"/>
            <a:ext cx="24780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Note: open interval that does not include 2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p, -2p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057656"/>
            <a:ext cx="2645664" cy="301752"/>
          </a:xfrm>
          <a:prstGeom prst="rect">
            <a:avLst/>
          </a:prstGeom>
          <a:solidFill>
            <a:srgbClr val="FF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0312" y="4861560"/>
            <a:ext cx="857707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Stable implies that the system (pendulum position and velocity) remains bounded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Does not mean that the system has stopped moving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energy is constant (V=E) but the system continuously moves exchanging kinetic and potential energy Limit Cycle)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325" y="2512405"/>
            <a:ext cx="8220456" cy="357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0352" y="411480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 Cycles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3061" y="755150"/>
            <a:ext cx="77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Oscillation leads to a closed path in the phase plane, called </a:t>
            </a:r>
            <a:r>
              <a:rPr lang="en-US" b="1" dirty="0" smtClean="0"/>
              <a:t>periodic orbits</a:t>
            </a:r>
            <a:r>
              <a:rPr lang="en-US" dirty="0" smtClean="0"/>
              <a:t>. For example, the pendulum has a continuum of closed paths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500" y="1473159"/>
            <a:ext cx="770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there is a single, isolated periodic orbit such that all trajectories tend to that periodic orbit then it is called a </a:t>
            </a:r>
            <a:r>
              <a:rPr lang="en-US" b="1" dirty="0" smtClean="0"/>
              <a:t>stable limit cycle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Can also have </a:t>
            </a:r>
            <a:r>
              <a:rPr lang="en-US" b="1" dirty="0" smtClean="0"/>
              <a:t>unstable limit cycles.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609344" y="6355080"/>
            <a:ext cx="405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Khalil</a:t>
            </a:r>
            <a:r>
              <a:rPr lang="en-US" sz="1400" dirty="0" smtClean="0"/>
              <a:t>, </a:t>
            </a:r>
            <a:r>
              <a:rPr lang="en-US" sz="1400" i="1" dirty="0" smtClean="0"/>
              <a:t>Nonlinear Systems </a:t>
            </a:r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Ed, p59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r="58946"/>
          <a:stretch>
            <a:fillRect/>
          </a:stretch>
        </p:blipFill>
        <p:spPr bwMode="auto">
          <a:xfrm>
            <a:off x="1056514" y="207700"/>
            <a:ext cx="1731687" cy="227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2094" y="207700"/>
            <a:ext cx="235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 LC Oscillator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739896" y="6364224"/>
            <a:ext cx="405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Khalil</a:t>
            </a:r>
            <a:r>
              <a:rPr lang="en-US" sz="1400" dirty="0" smtClean="0"/>
              <a:t>, </a:t>
            </a:r>
            <a:r>
              <a:rPr lang="en-US" sz="1400" i="1" dirty="0" smtClean="0"/>
              <a:t>Nonlinear Systems </a:t>
            </a:r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Ed, p59</a:t>
            </a:r>
            <a:endParaRPr lang="en-US" sz="14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72" y="1896998"/>
            <a:ext cx="5352607" cy="438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990238"/>
              </p:ext>
            </p:extLst>
          </p:nvPr>
        </p:nvGraphicFramePr>
        <p:xfrm>
          <a:off x="2774950" y="1060450"/>
          <a:ext cx="1927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72" name="Equation" r:id="rId5" imgW="1333440" imgH="393480" progId="Equation.DSMT4">
                  <p:embed/>
                </p:oleObj>
              </mc:Choice>
              <mc:Fallback>
                <p:oleObj name="Equation" r:id="rId5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4950" y="1060450"/>
                        <a:ext cx="192722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845844"/>
              </p:ext>
            </p:extLst>
          </p:nvPr>
        </p:nvGraphicFramePr>
        <p:xfrm>
          <a:off x="352094" y="1060332"/>
          <a:ext cx="7905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73" name="Equation" r:id="rId7" imgW="545760" imgH="393480" progId="Equation.DSMT4">
                  <p:embed/>
                </p:oleObj>
              </mc:Choice>
              <mc:Fallback>
                <p:oleObj name="Equation" r:id="rId7" imgW="5457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94" y="1060332"/>
                        <a:ext cx="7905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12319"/>
              </p:ext>
            </p:extLst>
          </p:nvPr>
        </p:nvGraphicFramePr>
        <p:xfrm>
          <a:off x="226907" y="2481290"/>
          <a:ext cx="33909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74" name="Equation" r:id="rId9" imgW="2120760" imgH="1511280" progId="Equation.DSMT4">
                  <p:embed/>
                </p:oleObj>
              </mc:Choice>
              <mc:Fallback>
                <p:oleObj name="Equation" r:id="rId9" imgW="2120760" imgH="1511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07" y="2481290"/>
                        <a:ext cx="3390900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2019869" y="2115403"/>
            <a:ext cx="150125" cy="136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94931" y="2111958"/>
            <a:ext cx="45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94" y="207700"/>
            <a:ext cx="20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Oscillator 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4393"/>
          <a:stretch>
            <a:fillRect/>
          </a:stretch>
        </p:blipFill>
        <p:spPr bwMode="auto">
          <a:xfrm>
            <a:off x="5243029" y="138215"/>
            <a:ext cx="3117152" cy="309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5" y="626937"/>
            <a:ext cx="4218051" cy="227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4771637" y="6336842"/>
            <a:ext cx="405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Khalil</a:t>
            </a:r>
            <a:r>
              <a:rPr lang="en-US" sz="1400" dirty="0" smtClean="0"/>
              <a:t>, </a:t>
            </a:r>
            <a:r>
              <a:rPr lang="en-US" sz="1400" i="1" dirty="0" smtClean="0"/>
              <a:t>Nonlinear Systems </a:t>
            </a:r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Ed, p59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601468" y="1513332"/>
            <a:ext cx="420624" cy="9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34640" y="132588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R1</a:t>
            </a:r>
            <a:endParaRPr lang="en-US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503676" y="1409700"/>
            <a:ext cx="420624" cy="9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6848" y="122224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R2</a:t>
            </a:r>
            <a:endParaRPr lang="en-US" baseline="-25000" dirty="0"/>
          </a:p>
        </p:txBody>
      </p:sp>
      <p:sp>
        <p:nvSpPr>
          <p:cNvPr id="26" name="Down Arrow 25"/>
          <p:cNvSpPr/>
          <p:nvPr/>
        </p:nvSpPr>
        <p:spPr>
          <a:xfrm rot="16013242">
            <a:off x="4589251" y="4459123"/>
            <a:ext cx="283464" cy="310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441448" y="850392"/>
            <a:ext cx="1847088" cy="2066544"/>
          </a:xfrm>
          <a:prstGeom prst="round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086622" y="4996476"/>
            <a:ext cx="29160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6118303" y="4884114"/>
            <a:ext cx="26314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393" b="12546"/>
          <a:stretch/>
        </p:blipFill>
        <p:spPr bwMode="auto">
          <a:xfrm>
            <a:off x="1526814" y="3491085"/>
            <a:ext cx="3117152" cy="270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reeform 39"/>
          <p:cNvSpPr/>
          <p:nvPr/>
        </p:nvSpPr>
        <p:spPr>
          <a:xfrm>
            <a:off x="1866967" y="3857165"/>
            <a:ext cx="1729673" cy="1143085"/>
          </a:xfrm>
          <a:custGeom>
            <a:avLst/>
            <a:gdLst>
              <a:gd name="connsiteX0" fmla="*/ 0 w 1801368"/>
              <a:gd name="connsiteY0" fmla="*/ 1667256 h 1667256"/>
              <a:gd name="connsiteX1" fmla="*/ 155448 w 1801368"/>
              <a:gd name="connsiteY1" fmla="*/ 341376 h 1667256"/>
              <a:gd name="connsiteX2" fmla="*/ 301752 w 1801368"/>
              <a:gd name="connsiteY2" fmla="*/ 48768 h 1667256"/>
              <a:gd name="connsiteX3" fmla="*/ 630936 w 1801368"/>
              <a:gd name="connsiteY3" fmla="*/ 633984 h 1667256"/>
              <a:gd name="connsiteX4" fmla="*/ 896112 w 1801368"/>
              <a:gd name="connsiteY4" fmla="*/ 1008888 h 1667256"/>
              <a:gd name="connsiteX5" fmla="*/ 1435608 w 1801368"/>
              <a:gd name="connsiteY5" fmla="*/ 1054608 h 1667256"/>
              <a:gd name="connsiteX6" fmla="*/ 1664208 w 1801368"/>
              <a:gd name="connsiteY6" fmla="*/ 725424 h 1667256"/>
              <a:gd name="connsiteX7" fmla="*/ 1801368 w 1801368"/>
              <a:gd name="connsiteY7" fmla="*/ 48768 h 1667256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896112 w 1801368"/>
              <a:gd name="connsiteY4" fmla="*/ 994766 h 1653134"/>
              <a:gd name="connsiteX5" fmla="*/ 1435608 w 1801368"/>
              <a:gd name="connsiteY5" fmla="*/ 1040486 h 1653134"/>
              <a:gd name="connsiteX6" fmla="*/ 1664208 w 1801368"/>
              <a:gd name="connsiteY6" fmla="*/ 711302 h 1653134"/>
              <a:gd name="connsiteX7" fmla="*/ 1801368 w 1801368"/>
              <a:gd name="connsiteY7" fmla="*/ 34646 h 1653134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927855 w 1801368"/>
              <a:gd name="connsiteY4" fmla="*/ 1468629 h 1653134"/>
              <a:gd name="connsiteX5" fmla="*/ 1435608 w 1801368"/>
              <a:gd name="connsiteY5" fmla="*/ 1040486 h 1653134"/>
              <a:gd name="connsiteX6" fmla="*/ 1664208 w 1801368"/>
              <a:gd name="connsiteY6" fmla="*/ 711302 h 1653134"/>
              <a:gd name="connsiteX7" fmla="*/ 1801368 w 1801368"/>
              <a:gd name="connsiteY7" fmla="*/ 34646 h 1653134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927855 w 1801368"/>
              <a:gd name="connsiteY4" fmla="*/ 1468629 h 1653134"/>
              <a:gd name="connsiteX5" fmla="*/ 1538774 w 1801368"/>
              <a:gd name="connsiteY5" fmla="*/ 1393128 h 1653134"/>
              <a:gd name="connsiteX6" fmla="*/ 1664208 w 1801368"/>
              <a:gd name="connsiteY6" fmla="*/ 711302 h 1653134"/>
              <a:gd name="connsiteX7" fmla="*/ 1801368 w 1801368"/>
              <a:gd name="connsiteY7" fmla="*/ 34646 h 1653134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927855 w 1801368"/>
              <a:gd name="connsiteY4" fmla="*/ 1468629 h 1653134"/>
              <a:gd name="connsiteX5" fmla="*/ 1538774 w 1801368"/>
              <a:gd name="connsiteY5" fmla="*/ 1393128 h 1653134"/>
              <a:gd name="connsiteX6" fmla="*/ 1743566 w 1801368"/>
              <a:gd name="connsiteY6" fmla="*/ 722322 h 1653134"/>
              <a:gd name="connsiteX7" fmla="*/ 1801368 w 1801368"/>
              <a:gd name="connsiteY7" fmla="*/ 34646 h 1653134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927855 w 1801368"/>
              <a:gd name="connsiteY4" fmla="*/ 1468629 h 1653134"/>
              <a:gd name="connsiteX5" fmla="*/ 1538774 w 1801368"/>
              <a:gd name="connsiteY5" fmla="*/ 1393128 h 1653134"/>
              <a:gd name="connsiteX6" fmla="*/ 1743566 w 1801368"/>
              <a:gd name="connsiteY6" fmla="*/ 722322 h 1653134"/>
              <a:gd name="connsiteX7" fmla="*/ 1801368 w 1801368"/>
              <a:gd name="connsiteY7" fmla="*/ 34646 h 1653134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927855 w 1801368"/>
              <a:gd name="connsiteY4" fmla="*/ 1468629 h 1653134"/>
              <a:gd name="connsiteX5" fmla="*/ 1538774 w 1801368"/>
              <a:gd name="connsiteY5" fmla="*/ 1393128 h 1653134"/>
              <a:gd name="connsiteX6" fmla="*/ 1743566 w 1801368"/>
              <a:gd name="connsiteY6" fmla="*/ 722322 h 1653134"/>
              <a:gd name="connsiteX7" fmla="*/ 1801368 w 1801368"/>
              <a:gd name="connsiteY7" fmla="*/ 34646 h 165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1368" h="1653134">
                <a:moveTo>
                  <a:pt x="0" y="1653134"/>
                </a:moveTo>
                <a:cubicBezTo>
                  <a:pt x="52578" y="1125068"/>
                  <a:pt x="105156" y="597002"/>
                  <a:pt x="155448" y="327254"/>
                </a:cubicBezTo>
                <a:cubicBezTo>
                  <a:pt x="205740" y="57506"/>
                  <a:pt x="226472" y="-65549"/>
                  <a:pt x="301752" y="34646"/>
                </a:cubicBezTo>
                <a:cubicBezTo>
                  <a:pt x="377032" y="134841"/>
                  <a:pt x="502779" y="689427"/>
                  <a:pt x="607129" y="928424"/>
                </a:cubicBezTo>
                <a:cubicBezTo>
                  <a:pt x="711480" y="1167421"/>
                  <a:pt x="772581" y="1391178"/>
                  <a:pt x="927855" y="1468629"/>
                </a:cubicBezTo>
                <a:cubicBezTo>
                  <a:pt x="1083129" y="1546080"/>
                  <a:pt x="1402822" y="1517513"/>
                  <a:pt x="1538774" y="1393128"/>
                </a:cubicBezTo>
                <a:cubicBezTo>
                  <a:pt x="1674726" y="1268743"/>
                  <a:pt x="1714350" y="1022203"/>
                  <a:pt x="1743566" y="722322"/>
                </a:cubicBezTo>
                <a:cubicBezTo>
                  <a:pt x="1804526" y="477541"/>
                  <a:pt x="1795272" y="147422"/>
                  <a:pt x="1801368" y="34646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10358" y="3762985"/>
            <a:ext cx="3348043" cy="2489840"/>
          </a:xfrm>
          <a:custGeom>
            <a:avLst/>
            <a:gdLst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094892 w 3999244"/>
              <a:gd name="connsiteY3" fmla="*/ 1889091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094892 w 3999244"/>
              <a:gd name="connsiteY3" fmla="*/ 1889091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094892 w 3999244"/>
              <a:gd name="connsiteY3" fmla="*/ 1889091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376246 w 3999244"/>
              <a:gd name="connsiteY3" fmla="*/ 1959430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894303 w 3999244"/>
              <a:gd name="connsiteY1" fmla="*/ 823965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894303 w 3999244"/>
              <a:gd name="connsiteY1" fmla="*/ 823965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118906 w 4118150"/>
              <a:gd name="connsiteY0" fmla="*/ 2481943 h 2637693"/>
              <a:gd name="connsiteX1" fmla="*/ 149051 w 4118150"/>
              <a:gd name="connsiteY1" fmla="*/ 2361363 h 2637693"/>
              <a:gd name="connsiteX2" fmla="*/ 1013209 w 4118150"/>
              <a:gd name="connsiteY2" fmla="*/ 823965 h 2637693"/>
              <a:gd name="connsiteX3" fmla="*/ 2128576 w 4118150"/>
              <a:gd name="connsiteY3" fmla="*/ 1235948 h 2637693"/>
              <a:gd name="connsiteX4" fmla="*/ 3233894 w 4118150"/>
              <a:gd name="connsiteY4" fmla="*/ 1989575 h 2637693"/>
              <a:gd name="connsiteX5" fmla="*/ 4118150 w 4118150"/>
              <a:gd name="connsiteY5" fmla="*/ 0 h 2637693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2053693 w 4043267"/>
              <a:gd name="connsiteY3" fmla="*/ 1235948 h 2525091"/>
              <a:gd name="connsiteX4" fmla="*/ 2453269 w 4043267"/>
              <a:gd name="connsiteY4" fmla="*/ 2126735 h 2525091"/>
              <a:gd name="connsiteX5" fmla="*/ 4043267 w 4043267"/>
              <a:gd name="connsiteY5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2053693 w 4043267"/>
              <a:gd name="connsiteY3" fmla="*/ 1235948 h 2525091"/>
              <a:gd name="connsiteX4" fmla="*/ 2453269 w 4043267"/>
              <a:gd name="connsiteY4" fmla="*/ 2126735 h 2525091"/>
              <a:gd name="connsiteX5" fmla="*/ 3091672 w 4043267"/>
              <a:gd name="connsiteY5" fmla="*/ 1639595 h 2525091"/>
              <a:gd name="connsiteX6" fmla="*/ 4043267 w 4043267"/>
              <a:gd name="connsiteY6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2053693 w 4043267"/>
              <a:gd name="connsiteY3" fmla="*/ 1235948 h 2525091"/>
              <a:gd name="connsiteX4" fmla="*/ 2453269 w 4043267"/>
              <a:gd name="connsiteY4" fmla="*/ 2126735 h 2525091"/>
              <a:gd name="connsiteX5" fmla="*/ 2515935 w 4043267"/>
              <a:gd name="connsiteY5" fmla="*/ 1197635 h 2525091"/>
              <a:gd name="connsiteX6" fmla="*/ 4043267 w 4043267"/>
              <a:gd name="connsiteY6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2053693 w 4043267"/>
              <a:gd name="connsiteY3" fmla="*/ 1235948 h 2525091"/>
              <a:gd name="connsiteX4" fmla="*/ 2230403 w 4043267"/>
              <a:gd name="connsiteY4" fmla="*/ 1631435 h 2525091"/>
              <a:gd name="connsiteX5" fmla="*/ 2515935 w 4043267"/>
              <a:gd name="connsiteY5" fmla="*/ 1197635 h 2525091"/>
              <a:gd name="connsiteX6" fmla="*/ 4043267 w 4043267"/>
              <a:gd name="connsiteY6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2053693 w 4043267"/>
              <a:gd name="connsiteY3" fmla="*/ 1235948 h 2525091"/>
              <a:gd name="connsiteX4" fmla="*/ 2230403 w 4043267"/>
              <a:gd name="connsiteY4" fmla="*/ 1631435 h 2525091"/>
              <a:gd name="connsiteX5" fmla="*/ 2515935 w 4043267"/>
              <a:gd name="connsiteY5" fmla="*/ 1197635 h 2525091"/>
              <a:gd name="connsiteX6" fmla="*/ 4043267 w 4043267"/>
              <a:gd name="connsiteY6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1979405 w 4043267"/>
              <a:gd name="connsiteY3" fmla="*/ 1205468 h 2525091"/>
              <a:gd name="connsiteX4" fmla="*/ 2230403 w 4043267"/>
              <a:gd name="connsiteY4" fmla="*/ 1631435 h 2525091"/>
              <a:gd name="connsiteX5" fmla="*/ 2515935 w 4043267"/>
              <a:gd name="connsiteY5" fmla="*/ 1197635 h 2525091"/>
              <a:gd name="connsiteX6" fmla="*/ 4043267 w 4043267"/>
              <a:gd name="connsiteY6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1979405 w 4043267"/>
              <a:gd name="connsiteY3" fmla="*/ 1205468 h 2525091"/>
              <a:gd name="connsiteX4" fmla="*/ 2230403 w 4043267"/>
              <a:gd name="connsiteY4" fmla="*/ 1631435 h 2525091"/>
              <a:gd name="connsiteX5" fmla="*/ 2515935 w 4043267"/>
              <a:gd name="connsiteY5" fmla="*/ 1197635 h 2525091"/>
              <a:gd name="connsiteX6" fmla="*/ 4043267 w 4043267"/>
              <a:gd name="connsiteY6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1979405 w 4043267"/>
              <a:gd name="connsiteY3" fmla="*/ 1205468 h 2525091"/>
              <a:gd name="connsiteX4" fmla="*/ 2174687 w 4043267"/>
              <a:gd name="connsiteY4" fmla="*/ 1654295 h 2525091"/>
              <a:gd name="connsiteX5" fmla="*/ 2515935 w 4043267"/>
              <a:gd name="connsiteY5" fmla="*/ 1197635 h 2525091"/>
              <a:gd name="connsiteX6" fmla="*/ 4043267 w 4043267"/>
              <a:gd name="connsiteY6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1979405 w 4043267"/>
              <a:gd name="connsiteY3" fmla="*/ 1205468 h 2525091"/>
              <a:gd name="connsiteX4" fmla="*/ 2174687 w 4043267"/>
              <a:gd name="connsiteY4" fmla="*/ 1654295 h 2525091"/>
              <a:gd name="connsiteX5" fmla="*/ 2450932 w 4043267"/>
              <a:gd name="connsiteY5" fmla="*/ 1045235 h 2525091"/>
              <a:gd name="connsiteX6" fmla="*/ 4043267 w 4043267"/>
              <a:gd name="connsiteY6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1979405 w 4043267"/>
              <a:gd name="connsiteY3" fmla="*/ 1205468 h 2525091"/>
              <a:gd name="connsiteX4" fmla="*/ 2174687 w 4043267"/>
              <a:gd name="connsiteY4" fmla="*/ 1654295 h 2525091"/>
              <a:gd name="connsiteX5" fmla="*/ 2450932 w 4043267"/>
              <a:gd name="connsiteY5" fmla="*/ 1045235 h 2525091"/>
              <a:gd name="connsiteX6" fmla="*/ 4043267 w 4043267"/>
              <a:gd name="connsiteY6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1979405 w 4043267"/>
              <a:gd name="connsiteY3" fmla="*/ 1205468 h 2525091"/>
              <a:gd name="connsiteX4" fmla="*/ 2174687 w 4043267"/>
              <a:gd name="connsiteY4" fmla="*/ 1654295 h 2525091"/>
              <a:gd name="connsiteX5" fmla="*/ 2450932 w 4043267"/>
              <a:gd name="connsiteY5" fmla="*/ 1045235 h 2525091"/>
              <a:gd name="connsiteX6" fmla="*/ 3073100 w 4043267"/>
              <a:gd name="connsiteY6" fmla="*/ 763295 h 2525091"/>
              <a:gd name="connsiteX7" fmla="*/ 4043267 w 4043267"/>
              <a:gd name="connsiteY7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1979405 w 4043267"/>
              <a:gd name="connsiteY3" fmla="*/ 1205468 h 2525091"/>
              <a:gd name="connsiteX4" fmla="*/ 2174687 w 4043267"/>
              <a:gd name="connsiteY4" fmla="*/ 1654295 h 2525091"/>
              <a:gd name="connsiteX5" fmla="*/ 2367357 w 4043267"/>
              <a:gd name="connsiteY5" fmla="*/ 1182395 h 2525091"/>
              <a:gd name="connsiteX6" fmla="*/ 3073100 w 4043267"/>
              <a:gd name="connsiteY6" fmla="*/ 763295 h 2525091"/>
              <a:gd name="connsiteX7" fmla="*/ 4043267 w 4043267"/>
              <a:gd name="connsiteY7" fmla="*/ 0 h 2525091"/>
              <a:gd name="connsiteX0" fmla="*/ 44023 w 4043267"/>
              <a:gd name="connsiteY0" fmla="*/ 2481943 h 2525091"/>
              <a:gd name="connsiteX1" fmla="*/ 74168 w 4043267"/>
              <a:gd name="connsiteY1" fmla="*/ 2361363 h 2525091"/>
              <a:gd name="connsiteX2" fmla="*/ 938326 w 4043267"/>
              <a:gd name="connsiteY2" fmla="*/ 823965 h 2525091"/>
              <a:gd name="connsiteX3" fmla="*/ 1979405 w 4043267"/>
              <a:gd name="connsiteY3" fmla="*/ 1205468 h 2525091"/>
              <a:gd name="connsiteX4" fmla="*/ 2156115 w 4043267"/>
              <a:gd name="connsiteY4" fmla="*/ 1631435 h 2525091"/>
              <a:gd name="connsiteX5" fmla="*/ 2367357 w 4043267"/>
              <a:gd name="connsiteY5" fmla="*/ 1182395 h 2525091"/>
              <a:gd name="connsiteX6" fmla="*/ 3073100 w 4043267"/>
              <a:gd name="connsiteY6" fmla="*/ 763295 h 2525091"/>
              <a:gd name="connsiteX7" fmla="*/ 4043267 w 4043267"/>
              <a:gd name="connsiteY7" fmla="*/ 0 h 2525091"/>
              <a:gd name="connsiteX0" fmla="*/ 71266 w 4070510"/>
              <a:gd name="connsiteY0" fmla="*/ 2481943 h 2516636"/>
              <a:gd name="connsiteX1" fmla="*/ 101411 w 4070510"/>
              <a:gd name="connsiteY1" fmla="*/ 2361363 h 2516636"/>
              <a:gd name="connsiteX2" fmla="*/ 1337013 w 4070510"/>
              <a:gd name="connsiteY2" fmla="*/ 953505 h 2516636"/>
              <a:gd name="connsiteX3" fmla="*/ 2006648 w 4070510"/>
              <a:gd name="connsiteY3" fmla="*/ 1205468 h 2516636"/>
              <a:gd name="connsiteX4" fmla="*/ 2183358 w 4070510"/>
              <a:gd name="connsiteY4" fmla="*/ 1631435 h 2516636"/>
              <a:gd name="connsiteX5" fmla="*/ 2394600 w 4070510"/>
              <a:gd name="connsiteY5" fmla="*/ 1182395 h 2516636"/>
              <a:gd name="connsiteX6" fmla="*/ 3100343 w 4070510"/>
              <a:gd name="connsiteY6" fmla="*/ 763295 h 2516636"/>
              <a:gd name="connsiteX7" fmla="*/ 4070510 w 4070510"/>
              <a:gd name="connsiteY7" fmla="*/ 0 h 2516636"/>
              <a:gd name="connsiteX0" fmla="*/ 80837 w 4080081"/>
              <a:gd name="connsiteY0" fmla="*/ 2481943 h 2489840"/>
              <a:gd name="connsiteX1" fmla="*/ 110982 w 4080081"/>
              <a:gd name="connsiteY1" fmla="*/ 2361363 h 2489840"/>
              <a:gd name="connsiteX2" fmla="*/ 1476589 w 4080081"/>
              <a:gd name="connsiteY2" fmla="*/ 1418325 h 2489840"/>
              <a:gd name="connsiteX3" fmla="*/ 2016219 w 4080081"/>
              <a:gd name="connsiteY3" fmla="*/ 1205468 h 2489840"/>
              <a:gd name="connsiteX4" fmla="*/ 2192929 w 4080081"/>
              <a:gd name="connsiteY4" fmla="*/ 1631435 h 2489840"/>
              <a:gd name="connsiteX5" fmla="*/ 2404171 w 4080081"/>
              <a:gd name="connsiteY5" fmla="*/ 1182395 h 2489840"/>
              <a:gd name="connsiteX6" fmla="*/ 3109914 w 4080081"/>
              <a:gd name="connsiteY6" fmla="*/ 763295 h 2489840"/>
              <a:gd name="connsiteX7" fmla="*/ 4080081 w 4080081"/>
              <a:gd name="connsiteY7" fmla="*/ 0 h 2489840"/>
              <a:gd name="connsiteX0" fmla="*/ 80837 w 4080081"/>
              <a:gd name="connsiteY0" fmla="*/ 2481943 h 2489840"/>
              <a:gd name="connsiteX1" fmla="*/ 110982 w 4080081"/>
              <a:gd name="connsiteY1" fmla="*/ 2361363 h 2489840"/>
              <a:gd name="connsiteX2" fmla="*/ 1476589 w 4080081"/>
              <a:gd name="connsiteY2" fmla="*/ 1418325 h 2489840"/>
              <a:gd name="connsiteX3" fmla="*/ 1819149 w 4080081"/>
              <a:gd name="connsiteY3" fmla="*/ 809015 h 2489840"/>
              <a:gd name="connsiteX4" fmla="*/ 2016219 w 4080081"/>
              <a:gd name="connsiteY4" fmla="*/ 1205468 h 2489840"/>
              <a:gd name="connsiteX5" fmla="*/ 2192929 w 4080081"/>
              <a:gd name="connsiteY5" fmla="*/ 1631435 h 2489840"/>
              <a:gd name="connsiteX6" fmla="*/ 2404171 w 4080081"/>
              <a:gd name="connsiteY6" fmla="*/ 1182395 h 2489840"/>
              <a:gd name="connsiteX7" fmla="*/ 3109914 w 4080081"/>
              <a:gd name="connsiteY7" fmla="*/ 763295 h 2489840"/>
              <a:gd name="connsiteX8" fmla="*/ 4080081 w 4080081"/>
              <a:gd name="connsiteY8" fmla="*/ 0 h 248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0081" h="2489840">
                <a:moveTo>
                  <a:pt x="80837" y="2481943"/>
                </a:moveTo>
                <a:cubicBezTo>
                  <a:pt x="84186" y="2480268"/>
                  <a:pt x="-121643" y="2538633"/>
                  <a:pt x="110982" y="2361363"/>
                </a:cubicBezTo>
                <a:cubicBezTo>
                  <a:pt x="343607" y="2184093"/>
                  <a:pt x="1198085" y="1633870"/>
                  <a:pt x="1476589" y="1418325"/>
                </a:cubicBezTo>
                <a:cubicBezTo>
                  <a:pt x="1755093" y="1202780"/>
                  <a:pt x="1729211" y="844491"/>
                  <a:pt x="1819149" y="809015"/>
                </a:cubicBezTo>
                <a:cubicBezTo>
                  <a:pt x="1909087" y="773539"/>
                  <a:pt x="1947732" y="1111578"/>
                  <a:pt x="2016219" y="1205468"/>
                </a:cubicBezTo>
                <a:cubicBezTo>
                  <a:pt x="2102104" y="1377799"/>
                  <a:pt x="2070616" y="1448388"/>
                  <a:pt x="2192929" y="1631435"/>
                </a:cubicBezTo>
                <a:cubicBezTo>
                  <a:pt x="2365925" y="1698709"/>
                  <a:pt x="2222746" y="1529231"/>
                  <a:pt x="2404171" y="1182395"/>
                </a:cubicBezTo>
                <a:cubicBezTo>
                  <a:pt x="2541525" y="1016115"/>
                  <a:pt x="2844525" y="937501"/>
                  <a:pt x="3109914" y="763295"/>
                </a:cubicBezTo>
                <a:cubicBezTo>
                  <a:pt x="3375303" y="589089"/>
                  <a:pt x="3906005" y="109436"/>
                  <a:pt x="4080081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042408" y="3999244"/>
            <a:ext cx="2488642" cy="1795306"/>
          </a:xfrm>
          <a:custGeom>
            <a:avLst/>
            <a:gdLst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094892 w 3999244"/>
              <a:gd name="connsiteY3" fmla="*/ 1889091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094892 w 3999244"/>
              <a:gd name="connsiteY3" fmla="*/ 1889091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094892 w 3999244"/>
              <a:gd name="connsiteY3" fmla="*/ 1889091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376246 w 3999244"/>
              <a:gd name="connsiteY3" fmla="*/ 1959430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663191 w 3999244"/>
              <a:gd name="connsiteY1" fmla="*/ 813917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894303 w 3999244"/>
              <a:gd name="connsiteY1" fmla="*/ 823965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0 w 3999244"/>
              <a:gd name="connsiteY0" fmla="*/ 2481943 h 2481943"/>
              <a:gd name="connsiteX1" fmla="*/ 894303 w 3999244"/>
              <a:gd name="connsiteY1" fmla="*/ 823965 h 2481943"/>
              <a:gd name="connsiteX2" fmla="*/ 2009670 w 3999244"/>
              <a:gd name="connsiteY2" fmla="*/ 1235948 h 2481943"/>
              <a:gd name="connsiteX3" fmla="*/ 3114988 w 3999244"/>
              <a:gd name="connsiteY3" fmla="*/ 1989575 h 2481943"/>
              <a:gd name="connsiteX4" fmla="*/ 3999244 w 3999244"/>
              <a:gd name="connsiteY4" fmla="*/ 0 h 2481943"/>
              <a:gd name="connsiteX0" fmla="*/ 118906 w 4118150"/>
              <a:gd name="connsiteY0" fmla="*/ 2481943 h 2637693"/>
              <a:gd name="connsiteX1" fmla="*/ 149051 w 4118150"/>
              <a:gd name="connsiteY1" fmla="*/ 2361363 h 2637693"/>
              <a:gd name="connsiteX2" fmla="*/ 1013209 w 4118150"/>
              <a:gd name="connsiteY2" fmla="*/ 823965 h 2637693"/>
              <a:gd name="connsiteX3" fmla="*/ 2128576 w 4118150"/>
              <a:gd name="connsiteY3" fmla="*/ 1235948 h 2637693"/>
              <a:gd name="connsiteX4" fmla="*/ 3233894 w 4118150"/>
              <a:gd name="connsiteY4" fmla="*/ 1989575 h 2637693"/>
              <a:gd name="connsiteX5" fmla="*/ 4118150 w 4118150"/>
              <a:gd name="connsiteY5" fmla="*/ 0 h 263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150" h="2637693">
                <a:moveTo>
                  <a:pt x="118906" y="2481943"/>
                </a:moveTo>
                <a:cubicBezTo>
                  <a:pt x="122255" y="2480268"/>
                  <a:pt x="0" y="2637693"/>
                  <a:pt x="149051" y="2361363"/>
                </a:cubicBezTo>
                <a:cubicBezTo>
                  <a:pt x="298102" y="2085033"/>
                  <a:pt x="681613" y="1029956"/>
                  <a:pt x="1013209" y="823965"/>
                </a:cubicBezTo>
                <a:cubicBezTo>
                  <a:pt x="1338106" y="736879"/>
                  <a:pt x="1703196" y="865833"/>
                  <a:pt x="2128576" y="1235948"/>
                </a:cubicBezTo>
                <a:cubicBezTo>
                  <a:pt x="2363038" y="1575919"/>
                  <a:pt x="2600847" y="2004648"/>
                  <a:pt x="3233894" y="1989575"/>
                </a:cubicBezTo>
                <a:cubicBezTo>
                  <a:pt x="3786554" y="1994599"/>
                  <a:pt x="4042787" y="214365"/>
                  <a:pt x="4118150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586505" y="364755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=h(v)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36848" y="1325880"/>
            <a:ext cx="2185487" cy="437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6" idx="1"/>
          </p:cNvCxnSpPr>
          <p:nvPr/>
        </p:nvCxnSpPr>
        <p:spPr>
          <a:xfrm flipH="1" flipV="1">
            <a:off x="4136317" y="2817628"/>
            <a:ext cx="3450188" cy="1014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47257" y="497883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 flipH="1" flipV="1">
            <a:off x="895367" y="4975943"/>
            <a:ext cx="1729673" cy="1143085"/>
          </a:xfrm>
          <a:custGeom>
            <a:avLst/>
            <a:gdLst>
              <a:gd name="connsiteX0" fmla="*/ 0 w 1801368"/>
              <a:gd name="connsiteY0" fmla="*/ 1667256 h 1667256"/>
              <a:gd name="connsiteX1" fmla="*/ 155448 w 1801368"/>
              <a:gd name="connsiteY1" fmla="*/ 341376 h 1667256"/>
              <a:gd name="connsiteX2" fmla="*/ 301752 w 1801368"/>
              <a:gd name="connsiteY2" fmla="*/ 48768 h 1667256"/>
              <a:gd name="connsiteX3" fmla="*/ 630936 w 1801368"/>
              <a:gd name="connsiteY3" fmla="*/ 633984 h 1667256"/>
              <a:gd name="connsiteX4" fmla="*/ 896112 w 1801368"/>
              <a:gd name="connsiteY4" fmla="*/ 1008888 h 1667256"/>
              <a:gd name="connsiteX5" fmla="*/ 1435608 w 1801368"/>
              <a:gd name="connsiteY5" fmla="*/ 1054608 h 1667256"/>
              <a:gd name="connsiteX6" fmla="*/ 1664208 w 1801368"/>
              <a:gd name="connsiteY6" fmla="*/ 725424 h 1667256"/>
              <a:gd name="connsiteX7" fmla="*/ 1801368 w 1801368"/>
              <a:gd name="connsiteY7" fmla="*/ 48768 h 1667256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896112 w 1801368"/>
              <a:gd name="connsiteY4" fmla="*/ 994766 h 1653134"/>
              <a:gd name="connsiteX5" fmla="*/ 1435608 w 1801368"/>
              <a:gd name="connsiteY5" fmla="*/ 1040486 h 1653134"/>
              <a:gd name="connsiteX6" fmla="*/ 1664208 w 1801368"/>
              <a:gd name="connsiteY6" fmla="*/ 711302 h 1653134"/>
              <a:gd name="connsiteX7" fmla="*/ 1801368 w 1801368"/>
              <a:gd name="connsiteY7" fmla="*/ 34646 h 1653134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927855 w 1801368"/>
              <a:gd name="connsiteY4" fmla="*/ 1468629 h 1653134"/>
              <a:gd name="connsiteX5" fmla="*/ 1435608 w 1801368"/>
              <a:gd name="connsiteY5" fmla="*/ 1040486 h 1653134"/>
              <a:gd name="connsiteX6" fmla="*/ 1664208 w 1801368"/>
              <a:gd name="connsiteY6" fmla="*/ 711302 h 1653134"/>
              <a:gd name="connsiteX7" fmla="*/ 1801368 w 1801368"/>
              <a:gd name="connsiteY7" fmla="*/ 34646 h 1653134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927855 w 1801368"/>
              <a:gd name="connsiteY4" fmla="*/ 1468629 h 1653134"/>
              <a:gd name="connsiteX5" fmla="*/ 1538774 w 1801368"/>
              <a:gd name="connsiteY5" fmla="*/ 1393128 h 1653134"/>
              <a:gd name="connsiteX6" fmla="*/ 1664208 w 1801368"/>
              <a:gd name="connsiteY6" fmla="*/ 711302 h 1653134"/>
              <a:gd name="connsiteX7" fmla="*/ 1801368 w 1801368"/>
              <a:gd name="connsiteY7" fmla="*/ 34646 h 1653134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927855 w 1801368"/>
              <a:gd name="connsiteY4" fmla="*/ 1468629 h 1653134"/>
              <a:gd name="connsiteX5" fmla="*/ 1538774 w 1801368"/>
              <a:gd name="connsiteY5" fmla="*/ 1393128 h 1653134"/>
              <a:gd name="connsiteX6" fmla="*/ 1743566 w 1801368"/>
              <a:gd name="connsiteY6" fmla="*/ 722322 h 1653134"/>
              <a:gd name="connsiteX7" fmla="*/ 1801368 w 1801368"/>
              <a:gd name="connsiteY7" fmla="*/ 34646 h 1653134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927855 w 1801368"/>
              <a:gd name="connsiteY4" fmla="*/ 1468629 h 1653134"/>
              <a:gd name="connsiteX5" fmla="*/ 1538774 w 1801368"/>
              <a:gd name="connsiteY5" fmla="*/ 1393128 h 1653134"/>
              <a:gd name="connsiteX6" fmla="*/ 1743566 w 1801368"/>
              <a:gd name="connsiteY6" fmla="*/ 722322 h 1653134"/>
              <a:gd name="connsiteX7" fmla="*/ 1801368 w 1801368"/>
              <a:gd name="connsiteY7" fmla="*/ 34646 h 1653134"/>
              <a:gd name="connsiteX0" fmla="*/ 0 w 1801368"/>
              <a:gd name="connsiteY0" fmla="*/ 1653134 h 1653134"/>
              <a:gd name="connsiteX1" fmla="*/ 155448 w 1801368"/>
              <a:gd name="connsiteY1" fmla="*/ 327254 h 1653134"/>
              <a:gd name="connsiteX2" fmla="*/ 301752 w 1801368"/>
              <a:gd name="connsiteY2" fmla="*/ 34646 h 1653134"/>
              <a:gd name="connsiteX3" fmla="*/ 607129 w 1801368"/>
              <a:gd name="connsiteY3" fmla="*/ 928424 h 1653134"/>
              <a:gd name="connsiteX4" fmla="*/ 927855 w 1801368"/>
              <a:gd name="connsiteY4" fmla="*/ 1468629 h 1653134"/>
              <a:gd name="connsiteX5" fmla="*/ 1538774 w 1801368"/>
              <a:gd name="connsiteY5" fmla="*/ 1393128 h 1653134"/>
              <a:gd name="connsiteX6" fmla="*/ 1743566 w 1801368"/>
              <a:gd name="connsiteY6" fmla="*/ 722322 h 1653134"/>
              <a:gd name="connsiteX7" fmla="*/ 1801368 w 1801368"/>
              <a:gd name="connsiteY7" fmla="*/ 34646 h 165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1368" h="1653134">
                <a:moveTo>
                  <a:pt x="0" y="1653134"/>
                </a:moveTo>
                <a:cubicBezTo>
                  <a:pt x="52578" y="1125068"/>
                  <a:pt x="105156" y="597002"/>
                  <a:pt x="155448" y="327254"/>
                </a:cubicBezTo>
                <a:cubicBezTo>
                  <a:pt x="205740" y="57506"/>
                  <a:pt x="226472" y="-65549"/>
                  <a:pt x="301752" y="34646"/>
                </a:cubicBezTo>
                <a:cubicBezTo>
                  <a:pt x="377032" y="134841"/>
                  <a:pt x="502779" y="689427"/>
                  <a:pt x="607129" y="928424"/>
                </a:cubicBezTo>
                <a:cubicBezTo>
                  <a:pt x="711480" y="1167421"/>
                  <a:pt x="772581" y="1391178"/>
                  <a:pt x="927855" y="1468629"/>
                </a:cubicBezTo>
                <a:cubicBezTo>
                  <a:pt x="1083129" y="1546080"/>
                  <a:pt x="1402822" y="1517513"/>
                  <a:pt x="1538774" y="1393128"/>
                </a:cubicBezTo>
                <a:cubicBezTo>
                  <a:pt x="1674726" y="1268743"/>
                  <a:pt x="1714350" y="1022203"/>
                  <a:pt x="1743566" y="722322"/>
                </a:cubicBezTo>
                <a:cubicBezTo>
                  <a:pt x="1804526" y="477541"/>
                  <a:pt x="1795272" y="147422"/>
                  <a:pt x="1801368" y="34646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190" y="3491085"/>
            <a:ext cx="0" cy="2999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0019" y="1543550"/>
            <a:ext cx="4744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sys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7792464" y="2192934"/>
            <a:ext cx="383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34" name="Down Arrow 33"/>
          <p:cNvSpPr/>
          <p:nvPr/>
        </p:nvSpPr>
        <p:spPr>
          <a:xfrm>
            <a:off x="2523744" y="3113081"/>
            <a:ext cx="283464" cy="310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44280" y="238088"/>
            <a:ext cx="7772400" cy="1470025"/>
          </a:xfrm>
        </p:spPr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4102" y="1467294"/>
            <a:ext cx="412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Lyapunov</a:t>
            </a:r>
            <a:r>
              <a:rPr lang="en-US" dirty="0" smtClean="0"/>
              <a:t> Stability – Autonomous Systems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222743" y="2424223"/>
            <a:ext cx="2062717" cy="18181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of differential equations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6968" y="2457502"/>
            <a:ext cx="5146730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Is this system “well  behaved”?</a:t>
            </a:r>
          </a:p>
          <a:p>
            <a:r>
              <a:rPr lang="en-US" dirty="0" smtClean="0"/>
              <a:t>Follow Up Question: What does well behaved mean?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 the states go to fixed values?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 the states stay bounded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 we know limits on the size of the states?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71" y="5740800"/>
            <a:ext cx="76448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Bottom line in this chapter is that we want to know if a differential equation, which we can’t solve,  is “well  behaved”?</a:t>
            </a:r>
          </a:p>
        </p:txBody>
      </p:sp>
      <p:sp>
        <p:nvSpPr>
          <p:cNvPr id="8" name="Oval 7"/>
          <p:cNvSpPr/>
          <p:nvPr/>
        </p:nvSpPr>
        <p:spPr>
          <a:xfrm>
            <a:off x="3540642" y="3051545"/>
            <a:ext cx="520995" cy="10207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80582" y="4321747"/>
            <a:ext cx="399429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we could “solve” the system then theses questions may be easy to answer.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are assuming we can’t solve our systems of interest.</a:t>
            </a:r>
          </a:p>
        </p:txBody>
      </p:sp>
      <p:cxnSp>
        <p:nvCxnSpPr>
          <p:cNvPr id="11" name="Straight Arrow Connector 10"/>
          <p:cNvCxnSpPr>
            <a:stCxn id="9" idx="1"/>
            <a:endCxn id="8" idx="4"/>
          </p:cNvCxnSpPr>
          <p:nvPr/>
        </p:nvCxnSpPr>
        <p:spPr>
          <a:xfrm flipH="1" flipV="1">
            <a:off x="3801140" y="4072271"/>
            <a:ext cx="579442" cy="849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38" y="1131381"/>
            <a:ext cx="3838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4011" y="520874"/>
            <a:ext cx="20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Oscillator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889077"/>
              </p:ext>
            </p:extLst>
          </p:nvPr>
        </p:nvGraphicFramePr>
        <p:xfrm>
          <a:off x="4501713" y="1131381"/>
          <a:ext cx="13557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8" name="Equation" r:id="rId4" imgW="622080" imgH="419040" progId="Equation.DSMT4">
                  <p:embed/>
                </p:oleObj>
              </mc:Choice>
              <mc:Fallback>
                <p:oleObj name="Equation" r:id="rId4" imgW="62208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713" y="1131381"/>
                        <a:ext cx="135572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8" y="2190307"/>
            <a:ext cx="6912935" cy="398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011" y="5613991"/>
            <a:ext cx="4976063" cy="68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26088"/>
          <a:stretch>
            <a:fillRect/>
          </a:stretch>
        </p:blipFill>
        <p:spPr bwMode="auto">
          <a:xfrm>
            <a:off x="0" y="276327"/>
            <a:ext cx="8339328" cy="557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60435" y="5642826"/>
            <a:ext cx="6879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ND?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0509" y="6164558"/>
            <a:ext cx="801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NSD?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6098" y="1164653"/>
            <a:ext cx="289967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would expect that the friction will take energy out of the system, thus the system will stop moving.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6098" y="755393"/>
            <a:ext cx="8901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friction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63116" y="940059"/>
            <a:ext cx="84298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73487"/>
          <a:stretch>
            <a:fillRect/>
          </a:stretch>
        </p:blipFill>
        <p:spPr bwMode="auto">
          <a:xfrm>
            <a:off x="0" y="881396"/>
            <a:ext cx="8860536" cy="212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4632" y="512064"/>
            <a:ext cx="175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4 (cont)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73808" y="2698004"/>
            <a:ext cx="5462016" cy="301752"/>
          </a:xfrm>
          <a:prstGeom prst="rect">
            <a:avLst/>
          </a:prstGeom>
          <a:solidFill>
            <a:srgbClr val="FF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flipH="1" flipV="1">
            <a:off x="4356041" y="2916774"/>
            <a:ext cx="314452" cy="713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1121" y="3630006"/>
            <a:ext cx="569874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Physically, we know that the system will stop because of the friction but our analysis does not show this (we only show it is Stable but can’t show Asymptotic Stability).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know the system is asymptotically stable even if that is not illustrated by this specific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Lyapunov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analysis.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1121" y="5613924"/>
            <a:ext cx="56987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Note: We will return to this later and fix using the Invariant Set Theorem.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88" y="819921"/>
            <a:ext cx="8705088" cy="466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4" idx="0"/>
          </p:cNvCxnSpPr>
          <p:nvPr/>
        </p:nvCxnSpPr>
        <p:spPr>
          <a:xfrm flipV="1">
            <a:off x="6009628" y="4813262"/>
            <a:ext cx="54120" cy="713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61796" y="5526494"/>
            <a:ext cx="36956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a Local stability result because we have limited the range of the state variables for which the result applies.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0262" y="3369086"/>
            <a:ext cx="27337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</a:t>
            </a:r>
            <a:endParaRPr lang="en-US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39" y="3332896"/>
            <a:ext cx="1941923" cy="34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550" t="53959" r="69065" b="39170"/>
          <a:stretch/>
        </p:blipFill>
        <p:spPr bwMode="auto">
          <a:xfrm>
            <a:off x="4970147" y="3332896"/>
            <a:ext cx="207572" cy="32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548640"/>
            <a:ext cx="335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Have we learned anything useful?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69271"/>
              </p:ext>
            </p:extLst>
          </p:nvPr>
        </p:nvGraphicFramePr>
        <p:xfrm>
          <a:off x="503873" y="1607185"/>
          <a:ext cx="443388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1" name="Equation" r:id="rId3" imgW="2844720" imgH="749160" progId="Equation.DSMT4">
                  <p:embed/>
                </p:oleObj>
              </mc:Choice>
              <mc:Fallback>
                <p:oleObj name="Equation" r:id="rId3" imgW="28447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873" y="1607185"/>
                        <a:ext cx="4433887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240" y="1097280"/>
            <a:ext cx="301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control design problem: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497245"/>
              </p:ext>
            </p:extLst>
          </p:nvPr>
        </p:nvGraphicFramePr>
        <p:xfrm>
          <a:off x="550863" y="3079750"/>
          <a:ext cx="3760787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2" name="Equation" r:id="rId5" imgW="2412720" imgH="1168200" progId="Equation.DSMT4">
                  <p:embed/>
                </p:oleObj>
              </mc:Choice>
              <mc:Fallback>
                <p:oleObj name="Equation" r:id="rId5" imgW="2412720" imgH="1168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3079750"/>
                        <a:ext cx="3760787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18538"/>
              </p:ext>
            </p:extLst>
          </p:nvPr>
        </p:nvGraphicFramePr>
        <p:xfrm>
          <a:off x="580073" y="5387975"/>
          <a:ext cx="330676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3" name="Equation" r:id="rId7" imgW="2120760" imgH="609480" progId="Equation.DSMT4">
                  <p:embed/>
                </p:oleObj>
              </mc:Choice>
              <mc:Fallback>
                <p:oleObj name="Equation" r:id="rId7" imgW="2120760" imgH="609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3" y="5387975"/>
                        <a:ext cx="3306762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1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65" y="465773"/>
            <a:ext cx="2161186" cy="174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16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1" y="2435750"/>
            <a:ext cx="2194559" cy="18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17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50" y="4447224"/>
            <a:ext cx="2226890" cy="209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970499"/>
              </p:ext>
            </p:extLst>
          </p:nvPr>
        </p:nvGraphicFramePr>
        <p:xfrm>
          <a:off x="4679950" y="3128645"/>
          <a:ext cx="1675130" cy="393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4" name="Equation" r:id="rId12" imgW="1942920" imgH="457200" progId="Equation.DSMT4">
                  <p:embed/>
                </p:oleObj>
              </mc:Choice>
              <mc:Fallback>
                <p:oleObj name="Equation" r:id="rId12" imgW="194292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3128645"/>
                        <a:ext cx="1675130" cy="393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830537"/>
              </p:ext>
            </p:extLst>
          </p:nvPr>
        </p:nvGraphicFramePr>
        <p:xfrm>
          <a:off x="5075873" y="935355"/>
          <a:ext cx="13684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5" name="Equation" r:id="rId14" imgW="1587240" imgH="457200" progId="Equation.DSMT4">
                  <p:embed/>
                </p:oleObj>
              </mc:Choice>
              <mc:Fallback>
                <p:oleObj name="Equation" r:id="rId14" imgW="158724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873" y="935355"/>
                        <a:ext cx="13684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907551"/>
              </p:ext>
            </p:extLst>
          </p:nvPr>
        </p:nvGraphicFramePr>
        <p:xfrm>
          <a:off x="4927283" y="5477510"/>
          <a:ext cx="13906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6" name="Equation" r:id="rId16" imgW="1612800" imgH="457200" progId="Equation.DSMT4">
                  <p:embed/>
                </p:oleObj>
              </mc:Choice>
              <mc:Fallback>
                <p:oleObj name="Equation" r:id="rId16" imgW="16128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283" y="5477510"/>
                        <a:ext cx="13906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88657" y="209455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t(sec)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4152" y="565344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24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50" y="101879"/>
            <a:ext cx="8677656" cy="267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4440347" y="892835"/>
            <a:ext cx="27750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8593" y="2774563"/>
            <a:ext cx="81235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missing piece in our original proof that prevents us from applying the result globally: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671077"/>
              </p:ext>
            </p:extLst>
          </p:nvPr>
        </p:nvGraphicFramePr>
        <p:xfrm>
          <a:off x="798265" y="3659034"/>
          <a:ext cx="3966144" cy="7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73" name="Equation" r:id="rId4" imgW="2476440" imgH="457200" progId="Equation.DSMT4">
                  <p:embed/>
                </p:oleObj>
              </mc:Choice>
              <mc:Fallback>
                <p:oleObj name="Equation" r:id="rId4" imgW="2476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8265" y="3659034"/>
                        <a:ext cx="3966144" cy="7322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998529" y="4231784"/>
            <a:ext cx="10633" cy="1871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33119" y="5617561"/>
            <a:ext cx="312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6041058" y="4274315"/>
            <a:ext cx="2796363" cy="1212112"/>
          </a:xfrm>
          <a:custGeom>
            <a:avLst/>
            <a:gdLst>
              <a:gd name="connsiteX0" fmla="*/ 0 w 1956391"/>
              <a:gd name="connsiteY0" fmla="*/ 0 h 1318437"/>
              <a:gd name="connsiteX1" fmla="*/ 42530 w 1956391"/>
              <a:gd name="connsiteY1" fmla="*/ 180754 h 1318437"/>
              <a:gd name="connsiteX2" fmla="*/ 63796 w 1956391"/>
              <a:gd name="connsiteY2" fmla="*/ 202019 h 1318437"/>
              <a:gd name="connsiteX3" fmla="*/ 95693 w 1956391"/>
              <a:gd name="connsiteY3" fmla="*/ 276447 h 1318437"/>
              <a:gd name="connsiteX4" fmla="*/ 127591 w 1956391"/>
              <a:gd name="connsiteY4" fmla="*/ 329610 h 1318437"/>
              <a:gd name="connsiteX5" fmla="*/ 159489 w 1956391"/>
              <a:gd name="connsiteY5" fmla="*/ 382772 h 1318437"/>
              <a:gd name="connsiteX6" fmla="*/ 191386 w 1956391"/>
              <a:gd name="connsiteY6" fmla="*/ 425303 h 1318437"/>
              <a:gd name="connsiteX7" fmla="*/ 212651 w 1956391"/>
              <a:gd name="connsiteY7" fmla="*/ 457200 h 1318437"/>
              <a:gd name="connsiteX8" fmla="*/ 233917 w 1956391"/>
              <a:gd name="connsiteY8" fmla="*/ 478465 h 1318437"/>
              <a:gd name="connsiteX9" fmla="*/ 255182 w 1956391"/>
              <a:gd name="connsiteY9" fmla="*/ 510363 h 1318437"/>
              <a:gd name="connsiteX10" fmla="*/ 340242 w 1956391"/>
              <a:gd name="connsiteY10" fmla="*/ 616689 h 1318437"/>
              <a:gd name="connsiteX11" fmla="*/ 414670 w 1956391"/>
              <a:gd name="connsiteY11" fmla="*/ 680484 h 1318437"/>
              <a:gd name="connsiteX12" fmla="*/ 510363 w 1956391"/>
              <a:gd name="connsiteY12" fmla="*/ 754912 h 1318437"/>
              <a:gd name="connsiteX13" fmla="*/ 542261 w 1956391"/>
              <a:gd name="connsiteY13" fmla="*/ 765544 h 1318437"/>
              <a:gd name="connsiteX14" fmla="*/ 595423 w 1956391"/>
              <a:gd name="connsiteY14" fmla="*/ 786810 h 1318437"/>
              <a:gd name="connsiteX15" fmla="*/ 648586 w 1956391"/>
              <a:gd name="connsiteY15" fmla="*/ 829340 h 1318437"/>
              <a:gd name="connsiteX16" fmla="*/ 712382 w 1956391"/>
              <a:gd name="connsiteY16" fmla="*/ 882503 h 1318437"/>
              <a:gd name="connsiteX17" fmla="*/ 754912 w 1956391"/>
              <a:gd name="connsiteY17" fmla="*/ 914400 h 1318437"/>
              <a:gd name="connsiteX18" fmla="*/ 797442 w 1956391"/>
              <a:gd name="connsiteY18" fmla="*/ 935665 h 1318437"/>
              <a:gd name="connsiteX19" fmla="*/ 871870 w 1956391"/>
              <a:gd name="connsiteY19" fmla="*/ 978196 h 1318437"/>
              <a:gd name="connsiteX20" fmla="*/ 903768 w 1956391"/>
              <a:gd name="connsiteY20" fmla="*/ 999461 h 1318437"/>
              <a:gd name="connsiteX21" fmla="*/ 946298 w 1956391"/>
              <a:gd name="connsiteY21" fmla="*/ 1020726 h 1318437"/>
              <a:gd name="connsiteX22" fmla="*/ 1052623 w 1956391"/>
              <a:gd name="connsiteY22" fmla="*/ 1095154 h 1318437"/>
              <a:gd name="connsiteX23" fmla="*/ 1137684 w 1956391"/>
              <a:gd name="connsiteY23" fmla="*/ 1137684 h 1318437"/>
              <a:gd name="connsiteX24" fmla="*/ 1169582 w 1956391"/>
              <a:gd name="connsiteY24" fmla="*/ 1158949 h 1318437"/>
              <a:gd name="connsiteX25" fmla="*/ 1265275 w 1956391"/>
              <a:gd name="connsiteY25" fmla="*/ 1180214 h 1318437"/>
              <a:gd name="connsiteX26" fmla="*/ 1339703 w 1956391"/>
              <a:gd name="connsiteY26" fmla="*/ 1212112 h 1318437"/>
              <a:gd name="connsiteX27" fmla="*/ 1371600 w 1956391"/>
              <a:gd name="connsiteY27" fmla="*/ 1233377 h 1318437"/>
              <a:gd name="connsiteX28" fmla="*/ 1403498 w 1956391"/>
              <a:gd name="connsiteY28" fmla="*/ 1244010 h 1318437"/>
              <a:gd name="connsiteX29" fmla="*/ 1435396 w 1956391"/>
              <a:gd name="connsiteY29" fmla="*/ 1265275 h 1318437"/>
              <a:gd name="connsiteX30" fmla="*/ 1552354 w 1956391"/>
              <a:gd name="connsiteY30" fmla="*/ 1286540 h 1318437"/>
              <a:gd name="connsiteX31" fmla="*/ 1594884 w 1956391"/>
              <a:gd name="connsiteY31" fmla="*/ 1297172 h 1318437"/>
              <a:gd name="connsiteX32" fmla="*/ 1711842 w 1956391"/>
              <a:gd name="connsiteY32" fmla="*/ 1318437 h 1318437"/>
              <a:gd name="connsiteX33" fmla="*/ 1807535 w 1956391"/>
              <a:gd name="connsiteY33" fmla="*/ 1307805 h 1318437"/>
              <a:gd name="connsiteX34" fmla="*/ 1850065 w 1956391"/>
              <a:gd name="connsiteY34" fmla="*/ 1318437 h 1318437"/>
              <a:gd name="connsiteX35" fmla="*/ 1903228 w 1956391"/>
              <a:gd name="connsiteY35" fmla="*/ 1307805 h 1318437"/>
              <a:gd name="connsiteX36" fmla="*/ 1956391 w 1956391"/>
              <a:gd name="connsiteY36" fmla="*/ 1307805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56391" h="1318437">
                <a:moveTo>
                  <a:pt x="0" y="0"/>
                </a:moveTo>
                <a:cubicBezTo>
                  <a:pt x="25275" y="139012"/>
                  <a:pt x="8735" y="79366"/>
                  <a:pt x="42530" y="180754"/>
                </a:cubicBezTo>
                <a:cubicBezTo>
                  <a:pt x="45700" y="190264"/>
                  <a:pt x="56707" y="194931"/>
                  <a:pt x="63796" y="202019"/>
                </a:cubicBezTo>
                <a:cubicBezTo>
                  <a:pt x="85922" y="290527"/>
                  <a:pt x="58981" y="203025"/>
                  <a:pt x="95693" y="276447"/>
                </a:cubicBezTo>
                <a:cubicBezTo>
                  <a:pt x="123298" y="331657"/>
                  <a:pt x="86056" y="288073"/>
                  <a:pt x="127591" y="329610"/>
                </a:cubicBezTo>
                <a:cubicBezTo>
                  <a:pt x="145020" y="381898"/>
                  <a:pt x="127054" y="343850"/>
                  <a:pt x="159489" y="382772"/>
                </a:cubicBezTo>
                <a:cubicBezTo>
                  <a:pt x="170834" y="396386"/>
                  <a:pt x="181086" y="410883"/>
                  <a:pt x="191386" y="425303"/>
                </a:cubicBezTo>
                <a:cubicBezTo>
                  <a:pt x="198813" y="435701"/>
                  <a:pt x="204668" y="447222"/>
                  <a:pt x="212651" y="457200"/>
                </a:cubicBezTo>
                <a:cubicBezTo>
                  <a:pt x="218913" y="465028"/>
                  <a:pt x="227655" y="470637"/>
                  <a:pt x="233917" y="478465"/>
                </a:cubicBezTo>
                <a:cubicBezTo>
                  <a:pt x="241900" y="488444"/>
                  <a:pt x="247391" y="500234"/>
                  <a:pt x="255182" y="510363"/>
                </a:cubicBezTo>
                <a:cubicBezTo>
                  <a:pt x="282855" y="546339"/>
                  <a:pt x="311889" y="581247"/>
                  <a:pt x="340242" y="616689"/>
                </a:cubicBezTo>
                <a:cubicBezTo>
                  <a:pt x="391355" y="680581"/>
                  <a:pt x="366379" y="640242"/>
                  <a:pt x="414670" y="680484"/>
                </a:cubicBezTo>
                <a:cubicBezTo>
                  <a:pt x="514613" y="763769"/>
                  <a:pt x="349120" y="647417"/>
                  <a:pt x="510363" y="754912"/>
                </a:cubicBezTo>
                <a:cubicBezTo>
                  <a:pt x="519688" y="761129"/>
                  <a:pt x="531767" y="761609"/>
                  <a:pt x="542261" y="765544"/>
                </a:cubicBezTo>
                <a:cubicBezTo>
                  <a:pt x="560132" y="772246"/>
                  <a:pt x="577702" y="779721"/>
                  <a:pt x="595423" y="786810"/>
                </a:cubicBezTo>
                <a:cubicBezTo>
                  <a:pt x="660554" y="884501"/>
                  <a:pt x="571547" y="765140"/>
                  <a:pt x="648586" y="829340"/>
                </a:cubicBezTo>
                <a:cubicBezTo>
                  <a:pt x="725830" y="893710"/>
                  <a:pt x="639246" y="858124"/>
                  <a:pt x="712382" y="882503"/>
                </a:cubicBezTo>
                <a:cubicBezTo>
                  <a:pt x="726559" y="893135"/>
                  <a:pt x="739885" y="905008"/>
                  <a:pt x="754912" y="914400"/>
                </a:cubicBezTo>
                <a:cubicBezTo>
                  <a:pt x="768353" y="922800"/>
                  <a:pt x="784544" y="926452"/>
                  <a:pt x="797442" y="935665"/>
                </a:cubicBezTo>
                <a:cubicBezTo>
                  <a:pt x="865662" y="984393"/>
                  <a:pt x="789496" y="957602"/>
                  <a:pt x="871870" y="978196"/>
                </a:cubicBezTo>
                <a:cubicBezTo>
                  <a:pt x="882503" y="985284"/>
                  <a:pt x="892673" y="993121"/>
                  <a:pt x="903768" y="999461"/>
                </a:cubicBezTo>
                <a:cubicBezTo>
                  <a:pt x="917530" y="1007325"/>
                  <a:pt x="932857" y="1012325"/>
                  <a:pt x="946298" y="1020726"/>
                </a:cubicBezTo>
                <a:cubicBezTo>
                  <a:pt x="999640" y="1054065"/>
                  <a:pt x="987977" y="1062831"/>
                  <a:pt x="1052623" y="1095154"/>
                </a:cubicBezTo>
                <a:lnTo>
                  <a:pt x="1137684" y="1137684"/>
                </a:lnTo>
                <a:cubicBezTo>
                  <a:pt x="1149114" y="1143399"/>
                  <a:pt x="1158152" y="1153234"/>
                  <a:pt x="1169582" y="1158949"/>
                </a:cubicBezTo>
                <a:cubicBezTo>
                  <a:pt x="1195760" y="1172038"/>
                  <a:pt x="1240766" y="1176129"/>
                  <a:pt x="1265275" y="1180214"/>
                </a:cubicBezTo>
                <a:cubicBezTo>
                  <a:pt x="1290084" y="1190847"/>
                  <a:pt x="1315561" y="1200041"/>
                  <a:pt x="1339703" y="1212112"/>
                </a:cubicBezTo>
                <a:cubicBezTo>
                  <a:pt x="1351132" y="1217827"/>
                  <a:pt x="1360171" y="1227662"/>
                  <a:pt x="1371600" y="1233377"/>
                </a:cubicBezTo>
                <a:cubicBezTo>
                  <a:pt x="1381625" y="1238389"/>
                  <a:pt x="1393473" y="1238998"/>
                  <a:pt x="1403498" y="1244010"/>
                </a:cubicBezTo>
                <a:cubicBezTo>
                  <a:pt x="1414928" y="1249725"/>
                  <a:pt x="1423431" y="1260788"/>
                  <a:pt x="1435396" y="1265275"/>
                </a:cubicBezTo>
                <a:cubicBezTo>
                  <a:pt x="1448423" y="1270160"/>
                  <a:pt x="1543831" y="1284835"/>
                  <a:pt x="1552354" y="1286540"/>
                </a:cubicBezTo>
                <a:cubicBezTo>
                  <a:pt x="1566683" y="1289406"/>
                  <a:pt x="1580507" y="1294558"/>
                  <a:pt x="1594884" y="1297172"/>
                </a:cubicBezTo>
                <a:cubicBezTo>
                  <a:pt x="1734574" y="1322570"/>
                  <a:pt x="1615380" y="1294323"/>
                  <a:pt x="1711842" y="1318437"/>
                </a:cubicBezTo>
                <a:cubicBezTo>
                  <a:pt x="1743740" y="1314893"/>
                  <a:pt x="1775441" y="1307805"/>
                  <a:pt x="1807535" y="1307805"/>
                </a:cubicBezTo>
                <a:cubicBezTo>
                  <a:pt x="1822148" y="1307805"/>
                  <a:pt x="1835452" y="1318437"/>
                  <a:pt x="1850065" y="1318437"/>
                </a:cubicBezTo>
                <a:cubicBezTo>
                  <a:pt x="1868137" y="1318437"/>
                  <a:pt x="1885246" y="1309603"/>
                  <a:pt x="1903228" y="1307805"/>
                </a:cubicBezTo>
                <a:cubicBezTo>
                  <a:pt x="1920861" y="1306042"/>
                  <a:pt x="1938670" y="1307805"/>
                  <a:pt x="1956391" y="1307805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6538"/>
              </p:ext>
            </p:extLst>
          </p:nvPr>
        </p:nvGraphicFramePr>
        <p:xfrm>
          <a:off x="156906" y="4880371"/>
          <a:ext cx="5582093" cy="920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74" name="Equation" r:id="rId6" imgW="3149280" imgH="520560" progId="Equation.DSMT4">
                  <p:embed/>
                </p:oleObj>
              </mc:Choice>
              <mc:Fallback>
                <p:oleObj name="Equation" r:id="rId6" imgW="31492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6" y="4880371"/>
                        <a:ext cx="5582093" cy="92075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785646"/>
              </p:ext>
            </p:extLst>
          </p:nvPr>
        </p:nvGraphicFramePr>
        <p:xfrm>
          <a:off x="6413936" y="4274315"/>
          <a:ext cx="16891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75" name="Equation" r:id="rId8" imgW="952200" imgH="190440" progId="Equation.DSMT4">
                  <p:embed/>
                </p:oleObj>
              </mc:Choice>
              <mc:Fallback>
                <p:oleObj name="Equation" r:id="rId8" imgW="952200" imgH="1904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936" y="4274315"/>
                        <a:ext cx="1689100" cy="336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824879"/>
              </p:ext>
            </p:extLst>
          </p:nvPr>
        </p:nvGraphicFramePr>
        <p:xfrm>
          <a:off x="8499875" y="5702620"/>
          <a:ext cx="201612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76"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875" y="5702620"/>
                        <a:ext cx="201612" cy="2238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9611" y="275490"/>
            <a:ext cx="7973628" cy="2844134"/>
            <a:chOff x="330977" y="2776687"/>
            <a:chExt cx="7973628" cy="28441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965" t="6928"/>
            <a:stretch/>
          </p:blipFill>
          <p:spPr bwMode="auto">
            <a:xfrm>
              <a:off x="330977" y="2776687"/>
              <a:ext cx="7973628" cy="211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4210807"/>
                </p:ext>
              </p:extLst>
            </p:nvPr>
          </p:nvGraphicFramePr>
          <p:xfrm>
            <a:off x="741153" y="4793733"/>
            <a:ext cx="7153275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24" name="Equation" r:id="rId4" imgW="3619440" imgH="419040" progId="Equation.DSMT4">
                    <p:embed/>
                  </p:oleObj>
                </mc:Choice>
                <mc:Fallback>
                  <p:oleObj name="Equation" r:id="rId4" imgW="3619440" imgH="419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153" y="4793733"/>
                          <a:ext cx="7153275" cy="82708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59611" y="3507475"/>
            <a:ext cx="7762345" cy="2840481"/>
            <a:chOff x="542260" y="0"/>
            <a:chExt cx="7762345" cy="2840481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9999" t="11934"/>
            <a:stretch/>
          </p:blipFill>
          <p:spPr bwMode="auto">
            <a:xfrm>
              <a:off x="542260" y="0"/>
              <a:ext cx="5146618" cy="2840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Freeform 1"/>
            <p:cNvSpPr/>
            <p:nvPr/>
          </p:nvSpPr>
          <p:spPr>
            <a:xfrm>
              <a:off x="3062636" y="393405"/>
              <a:ext cx="1286540" cy="680483"/>
            </a:xfrm>
            <a:custGeom>
              <a:avLst/>
              <a:gdLst>
                <a:gd name="connsiteX0" fmla="*/ 0 w 1286540"/>
                <a:gd name="connsiteY0" fmla="*/ 0 h 680483"/>
                <a:gd name="connsiteX1" fmla="*/ 21265 w 1286540"/>
                <a:gd name="connsiteY1" fmla="*/ 53162 h 680483"/>
                <a:gd name="connsiteX2" fmla="*/ 42530 w 1286540"/>
                <a:gd name="connsiteY2" fmla="*/ 85060 h 680483"/>
                <a:gd name="connsiteX3" fmla="*/ 74428 w 1286540"/>
                <a:gd name="connsiteY3" fmla="*/ 148855 h 680483"/>
                <a:gd name="connsiteX4" fmla="*/ 95693 w 1286540"/>
                <a:gd name="connsiteY4" fmla="*/ 233916 h 680483"/>
                <a:gd name="connsiteX5" fmla="*/ 116958 w 1286540"/>
                <a:gd name="connsiteY5" fmla="*/ 265814 h 680483"/>
                <a:gd name="connsiteX6" fmla="*/ 148856 w 1286540"/>
                <a:gd name="connsiteY6" fmla="*/ 276446 h 680483"/>
                <a:gd name="connsiteX7" fmla="*/ 191386 w 1286540"/>
                <a:gd name="connsiteY7" fmla="*/ 340242 h 680483"/>
                <a:gd name="connsiteX8" fmla="*/ 223284 w 1286540"/>
                <a:gd name="connsiteY8" fmla="*/ 372139 h 680483"/>
                <a:gd name="connsiteX9" fmla="*/ 244549 w 1286540"/>
                <a:gd name="connsiteY9" fmla="*/ 404037 h 680483"/>
                <a:gd name="connsiteX10" fmla="*/ 276447 w 1286540"/>
                <a:gd name="connsiteY10" fmla="*/ 414669 h 680483"/>
                <a:gd name="connsiteX11" fmla="*/ 297712 w 1286540"/>
                <a:gd name="connsiteY11" fmla="*/ 446567 h 680483"/>
                <a:gd name="connsiteX12" fmla="*/ 361507 w 1286540"/>
                <a:gd name="connsiteY12" fmla="*/ 467832 h 680483"/>
                <a:gd name="connsiteX13" fmla="*/ 393405 w 1286540"/>
                <a:gd name="connsiteY13" fmla="*/ 478465 h 680483"/>
                <a:gd name="connsiteX14" fmla="*/ 457200 w 1286540"/>
                <a:gd name="connsiteY14" fmla="*/ 520995 h 680483"/>
                <a:gd name="connsiteX15" fmla="*/ 489098 w 1286540"/>
                <a:gd name="connsiteY15" fmla="*/ 542260 h 680483"/>
                <a:gd name="connsiteX16" fmla="*/ 520996 w 1286540"/>
                <a:gd name="connsiteY16" fmla="*/ 563525 h 680483"/>
                <a:gd name="connsiteX17" fmla="*/ 616689 w 1286540"/>
                <a:gd name="connsiteY17" fmla="*/ 595423 h 680483"/>
                <a:gd name="connsiteX18" fmla="*/ 648586 w 1286540"/>
                <a:gd name="connsiteY18" fmla="*/ 606055 h 680483"/>
                <a:gd name="connsiteX19" fmla="*/ 733647 w 1286540"/>
                <a:gd name="connsiteY19" fmla="*/ 648586 h 680483"/>
                <a:gd name="connsiteX20" fmla="*/ 1201479 w 1286540"/>
                <a:gd name="connsiteY20" fmla="*/ 669851 h 680483"/>
                <a:gd name="connsiteX21" fmla="*/ 1286540 w 1286540"/>
                <a:gd name="connsiteY21" fmla="*/ 680483 h 6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6540" h="680483">
                  <a:moveTo>
                    <a:pt x="0" y="0"/>
                  </a:moveTo>
                  <a:cubicBezTo>
                    <a:pt x="7088" y="17721"/>
                    <a:pt x="12730" y="36091"/>
                    <a:pt x="21265" y="53162"/>
                  </a:cubicBezTo>
                  <a:cubicBezTo>
                    <a:pt x="26980" y="64592"/>
                    <a:pt x="36815" y="73630"/>
                    <a:pt x="42530" y="85060"/>
                  </a:cubicBezTo>
                  <a:cubicBezTo>
                    <a:pt x="86548" y="173096"/>
                    <a:pt x="13490" y="57449"/>
                    <a:pt x="74428" y="148855"/>
                  </a:cubicBezTo>
                  <a:cubicBezTo>
                    <a:pt x="78471" y="169070"/>
                    <a:pt x="84796" y="212122"/>
                    <a:pt x="95693" y="233916"/>
                  </a:cubicBezTo>
                  <a:cubicBezTo>
                    <a:pt x="101408" y="245346"/>
                    <a:pt x="106979" y="257831"/>
                    <a:pt x="116958" y="265814"/>
                  </a:cubicBezTo>
                  <a:cubicBezTo>
                    <a:pt x="125710" y="272815"/>
                    <a:pt x="138223" y="272902"/>
                    <a:pt x="148856" y="276446"/>
                  </a:cubicBezTo>
                  <a:cubicBezTo>
                    <a:pt x="250618" y="378208"/>
                    <a:pt x="129833" y="247912"/>
                    <a:pt x="191386" y="340242"/>
                  </a:cubicBezTo>
                  <a:cubicBezTo>
                    <a:pt x="199727" y="352753"/>
                    <a:pt x="213658" y="360588"/>
                    <a:pt x="223284" y="372139"/>
                  </a:cubicBezTo>
                  <a:cubicBezTo>
                    <a:pt x="231465" y="381956"/>
                    <a:pt x="234570" y="396054"/>
                    <a:pt x="244549" y="404037"/>
                  </a:cubicBezTo>
                  <a:cubicBezTo>
                    <a:pt x="253301" y="411038"/>
                    <a:pt x="265814" y="411125"/>
                    <a:pt x="276447" y="414669"/>
                  </a:cubicBezTo>
                  <a:cubicBezTo>
                    <a:pt x="283535" y="425302"/>
                    <a:pt x="286876" y="439794"/>
                    <a:pt x="297712" y="446567"/>
                  </a:cubicBezTo>
                  <a:cubicBezTo>
                    <a:pt x="316720" y="458447"/>
                    <a:pt x="340242" y="460744"/>
                    <a:pt x="361507" y="467832"/>
                  </a:cubicBezTo>
                  <a:lnTo>
                    <a:pt x="393405" y="478465"/>
                  </a:lnTo>
                  <a:cubicBezTo>
                    <a:pt x="417651" y="486547"/>
                    <a:pt x="435935" y="506818"/>
                    <a:pt x="457200" y="520995"/>
                  </a:cubicBezTo>
                  <a:lnTo>
                    <a:pt x="489098" y="542260"/>
                  </a:lnTo>
                  <a:cubicBezTo>
                    <a:pt x="499731" y="549348"/>
                    <a:pt x="508873" y="559484"/>
                    <a:pt x="520996" y="563525"/>
                  </a:cubicBezTo>
                  <a:lnTo>
                    <a:pt x="616689" y="595423"/>
                  </a:lnTo>
                  <a:lnTo>
                    <a:pt x="648586" y="606055"/>
                  </a:lnTo>
                  <a:cubicBezTo>
                    <a:pt x="675814" y="633285"/>
                    <a:pt x="682448" y="646259"/>
                    <a:pt x="733647" y="648586"/>
                  </a:cubicBezTo>
                  <a:lnTo>
                    <a:pt x="1201479" y="669851"/>
                  </a:lnTo>
                  <a:lnTo>
                    <a:pt x="1286540" y="680483"/>
                  </a:lnTo>
                </a:path>
              </a:pathLst>
            </a:custGeom>
            <a:ln w="571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349176" y="531628"/>
              <a:ext cx="776637" cy="5422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34674" y="87315"/>
              <a:ext cx="2685571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Evolution of the state (green line)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11" idx="1"/>
            </p:cNvCxnSpPr>
            <p:nvPr/>
          </p:nvCxnSpPr>
          <p:spPr>
            <a:xfrm flipH="1" flipV="1">
              <a:off x="2957283" y="1626782"/>
              <a:ext cx="816884" cy="698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774167" y="2140688"/>
              <a:ext cx="270329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Constant V(x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,x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contours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01312" y="1073889"/>
              <a:ext cx="2703293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State x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gets large but it is trapped by the constant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Lyapunov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function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 flipV="1">
              <a:off x="4349176" y="1073889"/>
              <a:ext cx="1252136" cy="4616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076"/>
            <a:ext cx="9116166" cy="281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15159"/>
            <a:ext cx="6953459" cy="20086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5895" y="2868858"/>
            <a:ext cx="989762" cy="1929283"/>
          </a:xfrm>
          <a:custGeom>
            <a:avLst/>
            <a:gdLst>
              <a:gd name="connsiteX0" fmla="*/ 417006 w 989762"/>
              <a:gd name="connsiteY0" fmla="*/ 0 h 1929283"/>
              <a:gd name="connsiteX1" fmla="*/ 95459 w 989762"/>
              <a:gd name="connsiteY1" fmla="*/ 1034980 h 1929283"/>
              <a:gd name="connsiteX2" fmla="*/ 989762 w 989762"/>
              <a:gd name="connsiteY2" fmla="*/ 1929283 h 192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9762" h="1929283">
                <a:moveTo>
                  <a:pt x="417006" y="0"/>
                </a:moveTo>
                <a:cubicBezTo>
                  <a:pt x="208503" y="356716"/>
                  <a:pt x="0" y="713433"/>
                  <a:pt x="95459" y="1034980"/>
                </a:cubicBezTo>
                <a:cubicBezTo>
                  <a:pt x="190918" y="1356527"/>
                  <a:pt x="590340" y="1642905"/>
                  <a:pt x="989762" y="1929283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33741" y="2448502"/>
            <a:ext cx="974690" cy="460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282649" y="2878907"/>
            <a:ext cx="3193703" cy="2403232"/>
          </a:xfrm>
          <a:custGeom>
            <a:avLst/>
            <a:gdLst>
              <a:gd name="connsiteX0" fmla="*/ 417006 w 989762"/>
              <a:gd name="connsiteY0" fmla="*/ 0 h 1929283"/>
              <a:gd name="connsiteX1" fmla="*/ 95459 w 989762"/>
              <a:gd name="connsiteY1" fmla="*/ 1034980 h 1929283"/>
              <a:gd name="connsiteX2" fmla="*/ 989762 w 989762"/>
              <a:gd name="connsiteY2" fmla="*/ 1929283 h 1929283"/>
              <a:gd name="connsiteX0" fmla="*/ 3373735 w 3547907"/>
              <a:gd name="connsiteY0" fmla="*/ 0 h 2240782"/>
              <a:gd name="connsiteX1" fmla="*/ 3052188 w 3547907"/>
              <a:gd name="connsiteY1" fmla="*/ 1034980 h 2240782"/>
              <a:gd name="connsiteX2" fmla="*/ 399422 w 3547907"/>
              <a:gd name="connsiteY2" fmla="*/ 2240782 h 2240782"/>
              <a:gd name="connsiteX0" fmla="*/ 3373735 w 3829261"/>
              <a:gd name="connsiteY0" fmla="*/ 0 h 2240782"/>
              <a:gd name="connsiteX1" fmla="*/ 3333542 w 3829261"/>
              <a:gd name="connsiteY1" fmla="*/ 1537397 h 2240782"/>
              <a:gd name="connsiteX2" fmla="*/ 399422 w 3829261"/>
              <a:gd name="connsiteY2" fmla="*/ 2240782 h 2240782"/>
              <a:gd name="connsiteX0" fmla="*/ 2974313 w 3429839"/>
              <a:gd name="connsiteY0" fmla="*/ 0 h 2240782"/>
              <a:gd name="connsiteX1" fmla="*/ 2934120 w 3429839"/>
              <a:gd name="connsiteY1" fmla="*/ 1537397 h 2240782"/>
              <a:gd name="connsiteX2" fmla="*/ 0 w 3429839"/>
              <a:gd name="connsiteY2" fmla="*/ 2240782 h 2240782"/>
              <a:gd name="connsiteX0" fmla="*/ 2974313 w 3228872"/>
              <a:gd name="connsiteY0" fmla="*/ 0 h 2240782"/>
              <a:gd name="connsiteX1" fmla="*/ 2733153 w 3228872"/>
              <a:gd name="connsiteY1" fmla="*/ 1838848 h 2240782"/>
              <a:gd name="connsiteX2" fmla="*/ 0 w 3228872"/>
              <a:gd name="connsiteY2" fmla="*/ 2240782 h 2240782"/>
              <a:gd name="connsiteX0" fmla="*/ 2944168 w 3193703"/>
              <a:gd name="connsiteY0" fmla="*/ 0 h 2260879"/>
              <a:gd name="connsiteX1" fmla="*/ 2703008 w 3193703"/>
              <a:gd name="connsiteY1" fmla="*/ 1838848 h 2260879"/>
              <a:gd name="connsiteX2" fmla="*/ 0 w 3193703"/>
              <a:gd name="connsiteY2" fmla="*/ 2260879 h 2260879"/>
              <a:gd name="connsiteX0" fmla="*/ 2944168 w 3193703"/>
              <a:gd name="connsiteY0" fmla="*/ 0 h 2260879"/>
              <a:gd name="connsiteX1" fmla="*/ 2703008 w 3193703"/>
              <a:gd name="connsiteY1" fmla="*/ 1838848 h 2260879"/>
              <a:gd name="connsiteX2" fmla="*/ 0 w 3193703"/>
              <a:gd name="connsiteY2" fmla="*/ 2260879 h 226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3703" h="2260879">
                <a:moveTo>
                  <a:pt x="2944168" y="0"/>
                </a:moveTo>
                <a:cubicBezTo>
                  <a:pt x="2735665" y="356716"/>
                  <a:pt x="3193703" y="1462035"/>
                  <a:pt x="2703008" y="1838848"/>
                </a:cubicBezTo>
                <a:cubicBezTo>
                  <a:pt x="2212313" y="2215661"/>
                  <a:pt x="42706" y="1793631"/>
                  <a:pt x="0" y="2260879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2659" y="2446828"/>
            <a:ext cx="2903973" cy="391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4758" y="4848384"/>
            <a:ext cx="27431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Fixes the problem that the Theorem 2 was local.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5893" y="1771922"/>
            <a:ext cx="35461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this condition to AS Theorem: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976" y="6110483"/>
            <a:ext cx="80254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Global AS: The states will go to zero as time increases </a:t>
            </a:r>
            <a:r>
              <a:rPr lang="en-US" u="sng" dirty="0" smtClean="0"/>
              <a:t>from any finite starting state</a:t>
            </a:r>
            <a:endParaRPr lang="en-US" u="sng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110242" y="2856632"/>
            <a:ext cx="87857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258" y="710477"/>
            <a:ext cx="61909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To be radially unbounded the condition must be verified along any path that </a:t>
            </a:r>
            <a:r>
              <a:rPr lang="en-US" altLang="en-US" dirty="0" smtClean="0">
                <a:latin typeface="Arial" panose="020B0604020202020204" pitchFamily="34" charset="0"/>
              </a:rPr>
              <a:t>results in:</a:t>
            </a:r>
            <a:endParaRPr lang="en-US" dirty="0"/>
          </a:p>
        </p:txBody>
      </p:sp>
      <p:pic>
        <p:nvPicPr>
          <p:cNvPr id="3" name="Picture 2" descr="\|x\| \to \infty \,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46" y="1033642"/>
            <a:ext cx="981192" cy="2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50070" y="25735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23149"/>
              </p:ext>
            </p:extLst>
          </p:nvPr>
        </p:nvGraphicFramePr>
        <p:xfrm>
          <a:off x="1187911" y="1605210"/>
          <a:ext cx="5189869" cy="138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Equation" r:id="rId4" imgW="3606480" imgH="965160" progId="Equation.DSMT4">
                  <p:embed/>
                </p:oleObj>
              </mc:Choice>
              <mc:Fallback>
                <p:oleObj name="Equation" r:id="rId4" imgW="36064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911" y="1605210"/>
                        <a:ext cx="5189869" cy="1382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4069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3934"/>
          <a:stretch/>
        </p:blipFill>
        <p:spPr bwMode="auto">
          <a:xfrm>
            <a:off x="156018" y="890036"/>
            <a:ext cx="8814816" cy="252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160519" y="1802813"/>
            <a:ext cx="730458" cy="356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23034" y="1955984"/>
            <a:ext cx="16648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scalar function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9928" y="3309863"/>
            <a:ext cx="140611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like radially unbounded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4280" y="238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Preview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16714" y="704866"/>
            <a:ext cx="54591" cy="3207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4585" y="2308478"/>
            <a:ext cx="3573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64465" y="230847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6714" y="37946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5014" y="286980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(0)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89418" y="2247064"/>
            <a:ext cx="154015" cy="102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20429" y="1619266"/>
            <a:ext cx="2224585" cy="1487606"/>
          </a:xfrm>
          <a:custGeom>
            <a:avLst/>
            <a:gdLst>
              <a:gd name="connsiteX0" fmla="*/ 2224585 w 2224585"/>
              <a:gd name="connsiteY0" fmla="*/ 1392072 h 1487606"/>
              <a:gd name="connsiteX1" fmla="*/ 2060812 w 2224585"/>
              <a:gd name="connsiteY1" fmla="*/ 1419368 h 1487606"/>
              <a:gd name="connsiteX2" fmla="*/ 1883391 w 2224585"/>
              <a:gd name="connsiteY2" fmla="*/ 1460311 h 1487606"/>
              <a:gd name="connsiteX3" fmla="*/ 1241946 w 2224585"/>
              <a:gd name="connsiteY3" fmla="*/ 1487606 h 1487606"/>
              <a:gd name="connsiteX4" fmla="*/ 846161 w 2224585"/>
              <a:gd name="connsiteY4" fmla="*/ 1473959 h 1487606"/>
              <a:gd name="connsiteX5" fmla="*/ 764275 w 2224585"/>
              <a:gd name="connsiteY5" fmla="*/ 1433015 h 1487606"/>
              <a:gd name="connsiteX6" fmla="*/ 709684 w 2224585"/>
              <a:gd name="connsiteY6" fmla="*/ 1405720 h 1487606"/>
              <a:gd name="connsiteX7" fmla="*/ 668740 w 2224585"/>
              <a:gd name="connsiteY7" fmla="*/ 1378424 h 1487606"/>
              <a:gd name="connsiteX8" fmla="*/ 477672 w 2224585"/>
              <a:gd name="connsiteY8" fmla="*/ 1310185 h 1487606"/>
              <a:gd name="connsiteX9" fmla="*/ 300251 w 2224585"/>
              <a:gd name="connsiteY9" fmla="*/ 1187356 h 1487606"/>
              <a:gd name="connsiteX10" fmla="*/ 232012 w 2224585"/>
              <a:gd name="connsiteY10" fmla="*/ 1173708 h 1487606"/>
              <a:gd name="connsiteX11" fmla="*/ 150125 w 2224585"/>
              <a:gd name="connsiteY11" fmla="*/ 1132765 h 1487606"/>
              <a:gd name="connsiteX12" fmla="*/ 122830 w 2224585"/>
              <a:gd name="connsiteY12" fmla="*/ 1091821 h 1487606"/>
              <a:gd name="connsiteX13" fmla="*/ 81887 w 2224585"/>
              <a:gd name="connsiteY13" fmla="*/ 1064526 h 1487606"/>
              <a:gd name="connsiteX14" fmla="*/ 27296 w 2224585"/>
              <a:gd name="connsiteY14" fmla="*/ 982639 h 1487606"/>
              <a:gd name="connsiteX15" fmla="*/ 0 w 2224585"/>
              <a:gd name="connsiteY15" fmla="*/ 846162 h 1487606"/>
              <a:gd name="connsiteX16" fmla="*/ 54591 w 2224585"/>
              <a:gd name="connsiteY16" fmla="*/ 641445 h 1487606"/>
              <a:gd name="connsiteX17" fmla="*/ 136478 w 2224585"/>
              <a:gd name="connsiteY17" fmla="*/ 532263 h 1487606"/>
              <a:gd name="connsiteX18" fmla="*/ 204716 w 2224585"/>
              <a:gd name="connsiteY18" fmla="*/ 450377 h 1487606"/>
              <a:gd name="connsiteX19" fmla="*/ 313899 w 2224585"/>
              <a:gd name="connsiteY19" fmla="*/ 368490 h 1487606"/>
              <a:gd name="connsiteX20" fmla="*/ 382137 w 2224585"/>
              <a:gd name="connsiteY20" fmla="*/ 300251 h 1487606"/>
              <a:gd name="connsiteX21" fmla="*/ 450376 w 2224585"/>
              <a:gd name="connsiteY21" fmla="*/ 245660 h 1487606"/>
              <a:gd name="connsiteX22" fmla="*/ 477672 w 2224585"/>
              <a:gd name="connsiteY22" fmla="*/ 191069 h 1487606"/>
              <a:gd name="connsiteX23" fmla="*/ 532263 w 2224585"/>
              <a:gd name="connsiteY23" fmla="*/ 136478 h 1487606"/>
              <a:gd name="connsiteX24" fmla="*/ 573206 w 2224585"/>
              <a:gd name="connsiteY24" fmla="*/ 13648 h 1487606"/>
              <a:gd name="connsiteX25" fmla="*/ 655093 w 2224585"/>
              <a:gd name="connsiteY25" fmla="*/ 0 h 1487606"/>
              <a:gd name="connsiteX26" fmla="*/ 1228299 w 2224585"/>
              <a:gd name="connsiteY26" fmla="*/ 27296 h 1487606"/>
              <a:gd name="connsiteX27" fmla="*/ 1351128 w 2224585"/>
              <a:gd name="connsiteY27" fmla="*/ 68239 h 1487606"/>
              <a:gd name="connsiteX28" fmla="*/ 1392072 w 2224585"/>
              <a:gd name="connsiteY28" fmla="*/ 95535 h 1487606"/>
              <a:gd name="connsiteX29" fmla="*/ 1446663 w 2224585"/>
              <a:gd name="connsiteY29" fmla="*/ 109183 h 1487606"/>
              <a:gd name="connsiteX30" fmla="*/ 1473958 w 2224585"/>
              <a:gd name="connsiteY30" fmla="*/ 150126 h 1487606"/>
              <a:gd name="connsiteX31" fmla="*/ 1514902 w 2224585"/>
              <a:gd name="connsiteY31" fmla="*/ 191069 h 1487606"/>
              <a:gd name="connsiteX32" fmla="*/ 1460311 w 2224585"/>
              <a:gd name="connsiteY32" fmla="*/ 300251 h 1487606"/>
              <a:gd name="connsiteX33" fmla="*/ 1405719 w 2224585"/>
              <a:gd name="connsiteY33" fmla="*/ 368490 h 1487606"/>
              <a:gd name="connsiteX34" fmla="*/ 1364776 w 2224585"/>
              <a:gd name="connsiteY34" fmla="*/ 409433 h 1487606"/>
              <a:gd name="connsiteX35" fmla="*/ 1337481 w 2224585"/>
              <a:gd name="connsiteY35" fmla="*/ 450377 h 1487606"/>
              <a:gd name="connsiteX36" fmla="*/ 1296537 w 2224585"/>
              <a:gd name="connsiteY36" fmla="*/ 504968 h 1487606"/>
              <a:gd name="connsiteX37" fmla="*/ 1269242 w 2224585"/>
              <a:gd name="connsiteY37" fmla="*/ 600502 h 1487606"/>
              <a:gd name="connsiteX38" fmla="*/ 1255594 w 2224585"/>
              <a:gd name="connsiteY38" fmla="*/ 641445 h 1487606"/>
              <a:gd name="connsiteX39" fmla="*/ 1214651 w 2224585"/>
              <a:gd name="connsiteY39" fmla="*/ 655093 h 1487606"/>
              <a:gd name="connsiteX40" fmla="*/ 996287 w 2224585"/>
              <a:gd name="connsiteY40" fmla="*/ 655093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24585" h="1487606">
                <a:moveTo>
                  <a:pt x="2224585" y="1392072"/>
                </a:moveTo>
                <a:cubicBezTo>
                  <a:pt x="2154513" y="1402083"/>
                  <a:pt x="2125674" y="1404400"/>
                  <a:pt x="2060812" y="1419368"/>
                </a:cubicBezTo>
                <a:cubicBezTo>
                  <a:pt x="2025628" y="1427487"/>
                  <a:pt x="1928744" y="1454642"/>
                  <a:pt x="1883391" y="1460311"/>
                </a:cubicBezTo>
                <a:cubicBezTo>
                  <a:pt x="1679954" y="1485741"/>
                  <a:pt x="1425317" y="1482513"/>
                  <a:pt x="1241946" y="1487606"/>
                </a:cubicBezTo>
                <a:cubicBezTo>
                  <a:pt x="1110018" y="1483057"/>
                  <a:pt x="977911" y="1482193"/>
                  <a:pt x="846161" y="1473959"/>
                </a:cubicBezTo>
                <a:cubicBezTo>
                  <a:pt x="811042" y="1471764"/>
                  <a:pt x="792806" y="1449318"/>
                  <a:pt x="764275" y="1433015"/>
                </a:cubicBezTo>
                <a:cubicBezTo>
                  <a:pt x="746611" y="1422921"/>
                  <a:pt x="727348" y="1415814"/>
                  <a:pt x="709684" y="1405720"/>
                </a:cubicBezTo>
                <a:cubicBezTo>
                  <a:pt x="695442" y="1397582"/>
                  <a:pt x="683729" y="1385086"/>
                  <a:pt x="668740" y="1378424"/>
                </a:cubicBezTo>
                <a:cubicBezTo>
                  <a:pt x="598228" y="1347086"/>
                  <a:pt x="548613" y="1350089"/>
                  <a:pt x="477672" y="1310185"/>
                </a:cubicBezTo>
                <a:cubicBezTo>
                  <a:pt x="423176" y="1279531"/>
                  <a:pt x="363238" y="1212551"/>
                  <a:pt x="300251" y="1187356"/>
                </a:cubicBezTo>
                <a:cubicBezTo>
                  <a:pt x="278713" y="1178741"/>
                  <a:pt x="254758" y="1178257"/>
                  <a:pt x="232012" y="1173708"/>
                </a:cubicBezTo>
                <a:cubicBezTo>
                  <a:pt x="204716" y="1160060"/>
                  <a:pt x="174539" y="1151076"/>
                  <a:pt x="150125" y="1132765"/>
                </a:cubicBezTo>
                <a:cubicBezTo>
                  <a:pt x="137003" y="1122923"/>
                  <a:pt x="134428" y="1103420"/>
                  <a:pt x="122830" y="1091821"/>
                </a:cubicBezTo>
                <a:cubicBezTo>
                  <a:pt x="111232" y="1080223"/>
                  <a:pt x="95535" y="1073624"/>
                  <a:pt x="81887" y="1064526"/>
                </a:cubicBezTo>
                <a:cubicBezTo>
                  <a:pt x="63690" y="1037230"/>
                  <a:pt x="41967" y="1011981"/>
                  <a:pt x="27296" y="982639"/>
                </a:cubicBezTo>
                <a:cubicBezTo>
                  <a:pt x="17116" y="962279"/>
                  <a:pt x="1714" y="856444"/>
                  <a:pt x="0" y="846162"/>
                </a:cubicBezTo>
                <a:cubicBezTo>
                  <a:pt x="14672" y="743456"/>
                  <a:pt x="7757" y="742919"/>
                  <a:pt x="54591" y="641445"/>
                </a:cubicBezTo>
                <a:cubicBezTo>
                  <a:pt x="90893" y="562790"/>
                  <a:pt x="87379" y="587499"/>
                  <a:pt x="136478" y="532263"/>
                </a:cubicBezTo>
                <a:cubicBezTo>
                  <a:pt x="160083" y="505707"/>
                  <a:pt x="178608" y="474477"/>
                  <a:pt x="204716" y="450377"/>
                </a:cubicBezTo>
                <a:cubicBezTo>
                  <a:pt x="238144" y="419520"/>
                  <a:pt x="279170" y="397876"/>
                  <a:pt x="313899" y="368490"/>
                </a:cubicBezTo>
                <a:cubicBezTo>
                  <a:pt x="338456" y="347711"/>
                  <a:pt x="358227" y="321770"/>
                  <a:pt x="382137" y="300251"/>
                </a:cubicBezTo>
                <a:cubicBezTo>
                  <a:pt x="403789" y="280764"/>
                  <a:pt x="427630" y="263857"/>
                  <a:pt x="450376" y="245660"/>
                </a:cubicBezTo>
                <a:cubicBezTo>
                  <a:pt x="459475" y="227463"/>
                  <a:pt x="465465" y="207345"/>
                  <a:pt x="477672" y="191069"/>
                </a:cubicBezTo>
                <a:cubicBezTo>
                  <a:pt x="493113" y="170481"/>
                  <a:pt x="519765" y="158974"/>
                  <a:pt x="532263" y="136478"/>
                </a:cubicBezTo>
                <a:cubicBezTo>
                  <a:pt x="547674" y="108738"/>
                  <a:pt x="537490" y="35970"/>
                  <a:pt x="573206" y="13648"/>
                </a:cubicBezTo>
                <a:cubicBezTo>
                  <a:pt x="596672" y="-1018"/>
                  <a:pt x="627797" y="4549"/>
                  <a:pt x="655093" y="0"/>
                </a:cubicBezTo>
                <a:cubicBezTo>
                  <a:pt x="846162" y="9099"/>
                  <a:pt x="1037675" y="11411"/>
                  <a:pt x="1228299" y="27296"/>
                </a:cubicBezTo>
                <a:cubicBezTo>
                  <a:pt x="1228304" y="27296"/>
                  <a:pt x="1330654" y="61414"/>
                  <a:pt x="1351128" y="68239"/>
                </a:cubicBezTo>
                <a:cubicBezTo>
                  <a:pt x="1366689" y="73426"/>
                  <a:pt x="1376995" y="89074"/>
                  <a:pt x="1392072" y="95535"/>
                </a:cubicBezTo>
                <a:cubicBezTo>
                  <a:pt x="1409312" y="102924"/>
                  <a:pt x="1428466" y="104634"/>
                  <a:pt x="1446663" y="109183"/>
                </a:cubicBezTo>
                <a:cubicBezTo>
                  <a:pt x="1455761" y="122831"/>
                  <a:pt x="1463457" y="137525"/>
                  <a:pt x="1473958" y="150126"/>
                </a:cubicBezTo>
                <a:cubicBezTo>
                  <a:pt x="1486314" y="164953"/>
                  <a:pt x="1510715" y="172228"/>
                  <a:pt x="1514902" y="191069"/>
                </a:cubicBezTo>
                <a:cubicBezTo>
                  <a:pt x="1536301" y="287364"/>
                  <a:pt x="1501906" y="258656"/>
                  <a:pt x="1460311" y="300251"/>
                </a:cubicBezTo>
                <a:cubicBezTo>
                  <a:pt x="1439713" y="320849"/>
                  <a:pt x="1424901" y="346568"/>
                  <a:pt x="1405719" y="368490"/>
                </a:cubicBezTo>
                <a:cubicBezTo>
                  <a:pt x="1393009" y="383015"/>
                  <a:pt x="1377132" y="394606"/>
                  <a:pt x="1364776" y="409433"/>
                </a:cubicBezTo>
                <a:cubicBezTo>
                  <a:pt x="1354275" y="422034"/>
                  <a:pt x="1347015" y="437030"/>
                  <a:pt x="1337481" y="450377"/>
                </a:cubicBezTo>
                <a:cubicBezTo>
                  <a:pt x="1324260" y="468887"/>
                  <a:pt x="1310185" y="486771"/>
                  <a:pt x="1296537" y="504968"/>
                </a:cubicBezTo>
                <a:cubicBezTo>
                  <a:pt x="1287439" y="536813"/>
                  <a:pt x="1278759" y="568780"/>
                  <a:pt x="1269242" y="600502"/>
                </a:cubicBezTo>
                <a:cubicBezTo>
                  <a:pt x="1265108" y="614281"/>
                  <a:pt x="1265766" y="631273"/>
                  <a:pt x="1255594" y="641445"/>
                </a:cubicBezTo>
                <a:cubicBezTo>
                  <a:pt x="1245422" y="651617"/>
                  <a:pt x="1229017" y="654337"/>
                  <a:pt x="1214651" y="655093"/>
                </a:cubicBezTo>
                <a:cubicBezTo>
                  <a:pt x="1141964" y="658919"/>
                  <a:pt x="1069075" y="655093"/>
                  <a:pt x="996287" y="65509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6542" y="1384947"/>
            <a:ext cx="20289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System stops moving, “stable”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0426" y="3398292"/>
            <a:ext cx="30301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 can we know which way our system behaves?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81763"/>
              </p:ext>
            </p:extLst>
          </p:nvPr>
        </p:nvGraphicFramePr>
        <p:xfrm>
          <a:off x="2325430" y="4114672"/>
          <a:ext cx="4610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5" name="Equation" r:id="rId3" imgW="2438280" imgH="457200" progId="Equation.DSMT4">
                  <p:embed/>
                </p:oleObj>
              </mc:Choice>
              <mc:Fallback>
                <p:oleObj name="Equation" r:id="rId3" imgW="2438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5430" y="4114672"/>
                        <a:ext cx="4610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509400" y="629718"/>
            <a:ext cx="54591" cy="3207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7271" y="2233330"/>
            <a:ext cx="3573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57151" y="223333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09400" y="30431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37700" y="279465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(0)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482104" y="2171916"/>
            <a:ext cx="154015" cy="102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37780" y="3357319"/>
            <a:ext cx="189703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System state grows, “unstable”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905694" y="2975212"/>
            <a:ext cx="818939" cy="846161"/>
          </a:xfrm>
          <a:custGeom>
            <a:avLst/>
            <a:gdLst>
              <a:gd name="connsiteX0" fmla="*/ 818939 w 818939"/>
              <a:gd name="connsiteY0" fmla="*/ 0 h 846161"/>
              <a:gd name="connsiteX1" fmla="*/ 586927 w 818939"/>
              <a:gd name="connsiteY1" fmla="*/ 27295 h 846161"/>
              <a:gd name="connsiteX2" fmla="*/ 545984 w 818939"/>
              <a:gd name="connsiteY2" fmla="*/ 40943 h 846161"/>
              <a:gd name="connsiteX3" fmla="*/ 491393 w 818939"/>
              <a:gd name="connsiteY3" fmla="*/ 54591 h 846161"/>
              <a:gd name="connsiteX4" fmla="*/ 409506 w 818939"/>
              <a:gd name="connsiteY4" fmla="*/ 81887 h 846161"/>
              <a:gd name="connsiteX5" fmla="*/ 382210 w 818939"/>
              <a:gd name="connsiteY5" fmla="*/ 122830 h 846161"/>
              <a:gd name="connsiteX6" fmla="*/ 368563 w 818939"/>
              <a:gd name="connsiteY6" fmla="*/ 163773 h 846161"/>
              <a:gd name="connsiteX7" fmla="*/ 286676 w 818939"/>
              <a:gd name="connsiteY7" fmla="*/ 232012 h 846161"/>
              <a:gd name="connsiteX8" fmla="*/ 218437 w 818939"/>
              <a:gd name="connsiteY8" fmla="*/ 313898 h 846161"/>
              <a:gd name="connsiteX9" fmla="*/ 122903 w 818939"/>
              <a:gd name="connsiteY9" fmla="*/ 423081 h 846161"/>
              <a:gd name="connsiteX10" fmla="*/ 95607 w 818939"/>
              <a:gd name="connsiteY10" fmla="*/ 477672 h 846161"/>
              <a:gd name="connsiteX11" fmla="*/ 68312 w 818939"/>
              <a:gd name="connsiteY11" fmla="*/ 586854 h 846161"/>
              <a:gd name="connsiteX12" fmla="*/ 41016 w 818939"/>
              <a:gd name="connsiteY12" fmla="*/ 627797 h 846161"/>
              <a:gd name="connsiteX13" fmla="*/ 27369 w 818939"/>
              <a:gd name="connsiteY13" fmla="*/ 736979 h 846161"/>
              <a:gd name="connsiteX14" fmla="*/ 73 w 818939"/>
              <a:gd name="connsiteY14" fmla="*/ 846161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8939" h="846161">
                <a:moveTo>
                  <a:pt x="818939" y="0"/>
                </a:moveTo>
                <a:cubicBezTo>
                  <a:pt x="764814" y="5413"/>
                  <a:pt x="647257" y="15229"/>
                  <a:pt x="586927" y="27295"/>
                </a:cubicBezTo>
                <a:cubicBezTo>
                  <a:pt x="572820" y="30116"/>
                  <a:pt x="559816" y="36991"/>
                  <a:pt x="545984" y="40943"/>
                </a:cubicBezTo>
                <a:cubicBezTo>
                  <a:pt x="527949" y="46096"/>
                  <a:pt x="509359" y="49201"/>
                  <a:pt x="491393" y="54591"/>
                </a:cubicBezTo>
                <a:cubicBezTo>
                  <a:pt x="463834" y="62859"/>
                  <a:pt x="409506" y="81887"/>
                  <a:pt x="409506" y="81887"/>
                </a:cubicBezTo>
                <a:cubicBezTo>
                  <a:pt x="400407" y="95535"/>
                  <a:pt x="389545" y="108159"/>
                  <a:pt x="382210" y="122830"/>
                </a:cubicBezTo>
                <a:cubicBezTo>
                  <a:pt x="375776" y="135697"/>
                  <a:pt x="376543" y="151803"/>
                  <a:pt x="368563" y="163773"/>
                </a:cubicBezTo>
                <a:cubicBezTo>
                  <a:pt x="347548" y="195295"/>
                  <a:pt x="316885" y="211872"/>
                  <a:pt x="286676" y="232012"/>
                </a:cubicBezTo>
                <a:cubicBezTo>
                  <a:pt x="189143" y="378314"/>
                  <a:pt x="341032" y="156277"/>
                  <a:pt x="218437" y="313898"/>
                </a:cubicBezTo>
                <a:cubicBezTo>
                  <a:pt x="132699" y="424132"/>
                  <a:pt x="202166" y="370238"/>
                  <a:pt x="122903" y="423081"/>
                </a:cubicBezTo>
                <a:cubicBezTo>
                  <a:pt x="113804" y="441278"/>
                  <a:pt x="102041" y="458371"/>
                  <a:pt x="95607" y="477672"/>
                </a:cubicBezTo>
                <a:cubicBezTo>
                  <a:pt x="80033" y="524394"/>
                  <a:pt x="88741" y="545997"/>
                  <a:pt x="68312" y="586854"/>
                </a:cubicBezTo>
                <a:cubicBezTo>
                  <a:pt x="60976" y="601525"/>
                  <a:pt x="50115" y="614149"/>
                  <a:pt x="41016" y="627797"/>
                </a:cubicBezTo>
                <a:cubicBezTo>
                  <a:pt x="36467" y="664191"/>
                  <a:pt x="35054" y="701116"/>
                  <a:pt x="27369" y="736979"/>
                </a:cubicBezTo>
                <a:cubicBezTo>
                  <a:pt x="-2804" y="877788"/>
                  <a:pt x="73" y="774191"/>
                  <a:pt x="73" y="84616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1316212" y="4253282"/>
            <a:ext cx="573206" cy="586379"/>
          </a:xfrm>
          <a:prstGeom prst="smileyFac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/>
          <p:cNvSpPr/>
          <p:nvPr/>
        </p:nvSpPr>
        <p:spPr>
          <a:xfrm>
            <a:off x="7513093" y="4253282"/>
            <a:ext cx="573206" cy="586379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458284"/>
              </p:ext>
            </p:extLst>
          </p:nvPr>
        </p:nvGraphicFramePr>
        <p:xfrm>
          <a:off x="2012692" y="5238605"/>
          <a:ext cx="5235575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6" name="Equation" r:id="rId5" imgW="2768400" imgH="711000" progId="Equation.DSMT4">
                  <p:embed/>
                </p:oleObj>
              </mc:Choice>
              <mc:Fallback>
                <p:oleObj name="Equation" r:id="rId5" imgW="2768400" imgH="71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692" y="5238605"/>
                        <a:ext cx="5235575" cy="1344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5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67960"/>
          <a:stretch/>
        </p:blipFill>
        <p:spPr bwMode="auto">
          <a:xfrm>
            <a:off x="310896" y="2484899"/>
            <a:ext cx="8159697" cy="175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6498" y="4444835"/>
            <a:ext cx="87521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 is PD </a:t>
            </a:r>
            <a:r>
              <a:rPr lang="en-US" dirty="0" err="1" smtClean="0"/>
              <a:t>iif</a:t>
            </a:r>
            <a:r>
              <a:rPr lang="en-US" dirty="0" smtClean="0"/>
              <a:t> there are class K functions that upper and lower bound the </a:t>
            </a:r>
            <a:r>
              <a:rPr lang="en-US" dirty="0" err="1" smtClean="0"/>
              <a:t>Lyapunov</a:t>
            </a:r>
            <a:r>
              <a:rPr lang="en-US" dirty="0" smtClean="0"/>
              <a:t> function.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67662"/>
          <a:stretch/>
        </p:blipFill>
        <p:spPr bwMode="auto">
          <a:xfrm>
            <a:off x="0" y="692985"/>
            <a:ext cx="8814816" cy="123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7275" b="3204"/>
          <a:stretch/>
        </p:blipFill>
        <p:spPr bwMode="auto">
          <a:xfrm>
            <a:off x="661770" y="723013"/>
            <a:ext cx="8159697" cy="32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9317" y="1670092"/>
            <a:ext cx="23546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Raleigh-Ritz Theorem.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02873"/>
              </p:ext>
            </p:extLst>
          </p:nvPr>
        </p:nvGraphicFramePr>
        <p:xfrm>
          <a:off x="6789317" y="2605827"/>
          <a:ext cx="2032150" cy="38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0" name="Equation" r:id="rId4" imgW="1066680" imgH="203040" progId="Equation.DSMT4">
                  <p:embed/>
                </p:oleObj>
              </mc:Choice>
              <mc:Fallback>
                <p:oleObj name="Equation" r:id="rId4" imgW="1066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317" y="2605827"/>
                        <a:ext cx="2032150" cy="38561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6305108" y="2355112"/>
            <a:ext cx="637952" cy="1541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604438" y="2355112"/>
            <a:ext cx="3338622" cy="1541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6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52" y="324754"/>
            <a:ext cx="83905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142" y="3288021"/>
            <a:ext cx="8613648" cy="2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2464" y="2308874"/>
            <a:ext cx="87521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Summary: If the state starts within some ball, then the state remains within some other ball for all times.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5292" y="5396565"/>
            <a:ext cx="29875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will eventually use t here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2555003" y="5174918"/>
            <a:ext cx="220289" cy="406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27" r="6489"/>
          <a:stretch>
            <a:fillRect/>
          </a:stretch>
        </p:blipFill>
        <p:spPr bwMode="auto">
          <a:xfrm>
            <a:off x="251141" y="1127538"/>
            <a:ext cx="877824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" y="1970023"/>
            <a:ext cx="6953459" cy="20086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640" y="1341120"/>
            <a:ext cx="429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 of Theorem 2 (need on next slide)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82524"/>
          <a:stretch/>
        </p:blipFill>
        <p:spPr bwMode="auto">
          <a:xfrm>
            <a:off x="491109" y="384049"/>
            <a:ext cx="7775067" cy="4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1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09" y="384048"/>
            <a:ext cx="7775067" cy="24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b="9580"/>
          <a:stretch>
            <a:fillRect/>
          </a:stretch>
        </p:blipFill>
        <p:spPr bwMode="auto">
          <a:xfrm>
            <a:off x="815578" y="2850644"/>
            <a:ext cx="7678293" cy="371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73723" y="4762919"/>
            <a:ext cx="12560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Solve the differential inequality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 flipH="1">
            <a:off x="4893546" y="3989197"/>
            <a:ext cx="737848" cy="361740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  <a:gd name="connsiteX0" fmla="*/ 192594 w 799939"/>
              <a:gd name="connsiteY0" fmla="*/ 0 h 361740"/>
              <a:gd name="connsiteX1" fmla="*/ 398005 w 799939"/>
              <a:gd name="connsiteY1" fmla="*/ 271304 h 361740"/>
              <a:gd name="connsiteX2" fmla="*/ 799939 w 799939"/>
              <a:gd name="connsiteY2" fmla="*/ 361740 h 361740"/>
              <a:gd name="connsiteX0" fmla="*/ 0 w 607345"/>
              <a:gd name="connsiteY0" fmla="*/ 0 h 361740"/>
              <a:gd name="connsiteX1" fmla="*/ 205411 w 607345"/>
              <a:gd name="connsiteY1" fmla="*/ 271304 h 361740"/>
              <a:gd name="connsiteX2" fmla="*/ 607345 w 607345"/>
              <a:gd name="connsiteY2" fmla="*/ 361740 h 36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345" h="361740">
                <a:moveTo>
                  <a:pt x="0" y="0"/>
                </a:moveTo>
                <a:cubicBezTo>
                  <a:pt x="38997" y="232786"/>
                  <a:pt x="104187" y="211014"/>
                  <a:pt x="205411" y="271304"/>
                </a:cubicBezTo>
                <a:cubicBezTo>
                  <a:pt x="306635" y="331594"/>
                  <a:pt x="515235" y="316522"/>
                  <a:pt x="607345" y="361740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87415" y="4975609"/>
            <a:ext cx="405284" cy="281354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84" h="281354">
                <a:moveTo>
                  <a:pt x="385187" y="0"/>
                </a:moveTo>
                <a:cubicBezTo>
                  <a:pt x="192593" y="72013"/>
                  <a:pt x="0" y="144026"/>
                  <a:pt x="3350" y="190918"/>
                </a:cubicBezTo>
                <a:cubicBezTo>
                  <a:pt x="6700" y="237810"/>
                  <a:pt x="313174" y="236136"/>
                  <a:pt x="405284" y="281354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93339" y="3442104"/>
            <a:ext cx="25314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Solve </a:t>
            </a:r>
            <a:r>
              <a:rPr lang="en-US" dirty="0" err="1" smtClean="0"/>
              <a:t>rhs</a:t>
            </a:r>
            <a:r>
              <a:rPr lang="en-US" dirty="0" smtClean="0"/>
              <a:t> and substitute a new upper bound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18515" y="3870251"/>
            <a:ext cx="2929966" cy="2119465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  <a:gd name="connsiteX0" fmla="*/ 429251 w 449348"/>
              <a:gd name="connsiteY0" fmla="*/ 0 h 281354"/>
              <a:gd name="connsiteX1" fmla="*/ 164865 w 449348"/>
              <a:gd name="connsiteY1" fmla="*/ 93921 h 281354"/>
              <a:gd name="connsiteX2" fmla="*/ 47414 w 449348"/>
              <a:gd name="connsiteY2" fmla="*/ 190918 h 281354"/>
              <a:gd name="connsiteX3" fmla="*/ 449348 w 449348"/>
              <a:gd name="connsiteY3" fmla="*/ 281354 h 281354"/>
              <a:gd name="connsiteX0" fmla="*/ 431604 w 451701"/>
              <a:gd name="connsiteY0" fmla="*/ 0 h 281354"/>
              <a:gd name="connsiteX1" fmla="*/ 153099 w 451701"/>
              <a:gd name="connsiteY1" fmla="*/ 68195 h 281354"/>
              <a:gd name="connsiteX2" fmla="*/ 49767 w 451701"/>
              <a:gd name="connsiteY2" fmla="*/ 190918 h 281354"/>
              <a:gd name="connsiteX3" fmla="*/ 451701 w 451701"/>
              <a:gd name="connsiteY3" fmla="*/ 281354 h 281354"/>
              <a:gd name="connsiteX0" fmla="*/ 386108 w 406205"/>
              <a:gd name="connsiteY0" fmla="*/ 0 h 281354"/>
              <a:gd name="connsiteX1" fmla="*/ 107603 w 406205"/>
              <a:gd name="connsiteY1" fmla="*/ 68195 h 281354"/>
              <a:gd name="connsiteX2" fmla="*/ 49767 w 406205"/>
              <a:gd name="connsiteY2" fmla="*/ 227670 h 281354"/>
              <a:gd name="connsiteX3" fmla="*/ 406205 w 406205"/>
              <a:gd name="connsiteY3" fmla="*/ 281354 h 281354"/>
              <a:gd name="connsiteX0" fmla="*/ 382709 w 382709"/>
              <a:gd name="connsiteY0" fmla="*/ 0 h 252988"/>
              <a:gd name="connsiteX1" fmla="*/ 104204 w 382709"/>
              <a:gd name="connsiteY1" fmla="*/ 68195 h 252988"/>
              <a:gd name="connsiteX2" fmla="*/ 46368 w 382709"/>
              <a:gd name="connsiteY2" fmla="*/ 227670 h 252988"/>
              <a:gd name="connsiteX3" fmla="*/ 382411 w 382709"/>
              <a:gd name="connsiteY3" fmla="*/ 220101 h 252988"/>
              <a:gd name="connsiteX0" fmla="*/ 382709 w 382709"/>
              <a:gd name="connsiteY0" fmla="*/ 0 h 258187"/>
              <a:gd name="connsiteX1" fmla="*/ 104204 w 382709"/>
              <a:gd name="connsiteY1" fmla="*/ 68195 h 258187"/>
              <a:gd name="connsiteX2" fmla="*/ 46368 w 382709"/>
              <a:gd name="connsiteY2" fmla="*/ 227670 h 258187"/>
              <a:gd name="connsiteX3" fmla="*/ 382411 w 382709"/>
              <a:gd name="connsiteY3" fmla="*/ 220101 h 258187"/>
              <a:gd name="connsiteX0" fmla="*/ 391860 w 446471"/>
              <a:gd name="connsiteY0" fmla="*/ 0 h 267988"/>
              <a:gd name="connsiteX1" fmla="*/ 113355 w 446471"/>
              <a:gd name="connsiteY1" fmla="*/ 68195 h 267988"/>
              <a:gd name="connsiteX2" fmla="*/ 55519 w 446471"/>
              <a:gd name="connsiteY2" fmla="*/ 227670 h 267988"/>
              <a:gd name="connsiteX3" fmla="*/ 446471 w 446471"/>
              <a:gd name="connsiteY3" fmla="*/ 229902 h 267988"/>
              <a:gd name="connsiteX0" fmla="*/ 393429 w 457453"/>
              <a:gd name="connsiteY0" fmla="*/ 0 h 261863"/>
              <a:gd name="connsiteX1" fmla="*/ 114924 w 457453"/>
              <a:gd name="connsiteY1" fmla="*/ 68195 h 261863"/>
              <a:gd name="connsiteX2" fmla="*/ 57088 w 457453"/>
              <a:gd name="connsiteY2" fmla="*/ 227670 h 261863"/>
              <a:gd name="connsiteX3" fmla="*/ 457453 w 457453"/>
              <a:gd name="connsiteY3" fmla="*/ 223777 h 26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53" h="261863">
                <a:moveTo>
                  <a:pt x="393429" y="0"/>
                </a:moveTo>
                <a:cubicBezTo>
                  <a:pt x="350411" y="16674"/>
                  <a:pt x="170981" y="30250"/>
                  <a:pt x="114924" y="68195"/>
                </a:cubicBezTo>
                <a:cubicBezTo>
                  <a:pt x="58867" y="106140"/>
                  <a:pt x="0" y="201740"/>
                  <a:pt x="57088" y="227670"/>
                </a:cubicBezTo>
                <a:cubicBezTo>
                  <a:pt x="114176" y="253600"/>
                  <a:pt x="354361" y="261863"/>
                  <a:pt x="457453" y="223777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5381" y="4022691"/>
            <a:ext cx="10617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Solve lhs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flipH="1">
            <a:off x="4748579" y="5077768"/>
            <a:ext cx="731119" cy="231112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  <a:gd name="connsiteX0" fmla="*/ 497753 w 497753"/>
              <a:gd name="connsiteY0" fmla="*/ 0 h 331595"/>
              <a:gd name="connsiteX1" fmla="*/ 115916 w 497753"/>
              <a:gd name="connsiteY1" fmla="*/ 190918 h 331595"/>
              <a:gd name="connsiteX2" fmla="*/ 92110 w 497753"/>
              <a:gd name="connsiteY2" fmla="*/ 331595 h 331595"/>
              <a:gd name="connsiteX0" fmla="*/ 497753 w 497753"/>
              <a:gd name="connsiteY0" fmla="*/ 0 h 331595"/>
              <a:gd name="connsiteX1" fmla="*/ 223310 w 497753"/>
              <a:gd name="connsiteY1" fmla="*/ 90434 h 331595"/>
              <a:gd name="connsiteX2" fmla="*/ 92110 w 497753"/>
              <a:gd name="connsiteY2" fmla="*/ 331595 h 331595"/>
              <a:gd name="connsiteX0" fmla="*/ 524601 w 524601"/>
              <a:gd name="connsiteY0" fmla="*/ 0 h 190918"/>
              <a:gd name="connsiteX1" fmla="*/ 250158 w 524601"/>
              <a:gd name="connsiteY1" fmla="*/ 90434 h 190918"/>
              <a:gd name="connsiteX2" fmla="*/ 92110 w 524601"/>
              <a:gd name="connsiteY2" fmla="*/ 190918 h 190918"/>
              <a:gd name="connsiteX0" fmla="*/ 432491 w 432491"/>
              <a:gd name="connsiteY0" fmla="*/ 0 h 190918"/>
              <a:gd name="connsiteX1" fmla="*/ 158048 w 432491"/>
              <a:gd name="connsiteY1" fmla="*/ 90434 h 190918"/>
              <a:gd name="connsiteX2" fmla="*/ 0 w 432491"/>
              <a:gd name="connsiteY2" fmla="*/ 190918 h 190918"/>
              <a:gd name="connsiteX0" fmla="*/ 432491 w 432491"/>
              <a:gd name="connsiteY0" fmla="*/ 0 h 190918"/>
              <a:gd name="connsiteX1" fmla="*/ 158048 w 432491"/>
              <a:gd name="connsiteY1" fmla="*/ 90434 h 190918"/>
              <a:gd name="connsiteX2" fmla="*/ 0 w 432491"/>
              <a:gd name="connsiteY2" fmla="*/ 190918 h 190918"/>
              <a:gd name="connsiteX0" fmla="*/ 432491 w 432491"/>
              <a:gd name="connsiteY0" fmla="*/ 0 h 190918"/>
              <a:gd name="connsiteX1" fmla="*/ 0 w 432491"/>
              <a:gd name="connsiteY1" fmla="*/ 190918 h 190918"/>
              <a:gd name="connsiteX0" fmla="*/ 279071 w 279071"/>
              <a:gd name="connsiteY0" fmla="*/ 0 h 231112"/>
              <a:gd name="connsiteX1" fmla="*/ 0 w 279071"/>
              <a:gd name="connsiteY1" fmla="*/ 231112 h 231112"/>
              <a:gd name="connsiteX0" fmla="*/ 279071 w 279071"/>
              <a:gd name="connsiteY0" fmla="*/ 0 h 231112"/>
              <a:gd name="connsiteX1" fmla="*/ 0 w 279071"/>
              <a:gd name="connsiteY1" fmla="*/ 231112 h 23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71" h="231112">
                <a:moveTo>
                  <a:pt x="279071" y="0"/>
                </a:moveTo>
                <a:cubicBezTo>
                  <a:pt x="186047" y="77037"/>
                  <a:pt x="81517" y="33494"/>
                  <a:pt x="0" y="231112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88619" y="4824012"/>
            <a:ext cx="14593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p</a:t>
            </a:r>
            <a:r>
              <a:rPr lang="en-US" baseline="30000" dirty="0" err="1" smtClean="0"/>
              <a:t>th</a:t>
            </a:r>
            <a:r>
              <a:rPr lang="en-US" dirty="0" smtClean="0"/>
              <a:t> root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10291"/>
              </p:ext>
            </p:extLst>
          </p:nvPr>
        </p:nvGraphicFramePr>
        <p:xfrm>
          <a:off x="5114138" y="4156298"/>
          <a:ext cx="11779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87" name="Equation" r:id="rId5" imgW="774360" imgH="406080" progId="Equation.DSMT4">
                  <p:embed/>
                </p:oleObj>
              </mc:Choice>
              <mc:Fallback>
                <p:oleObj name="Equation" r:id="rId5" imgW="774360" imgH="406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138" y="4156298"/>
                        <a:ext cx="1177925" cy="617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959980"/>
              </p:ext>
            </p:extLst>
          </p:nvPr>
        </p:nvGraphicFramePr>
        <p:xfrm>
          <a:off x="6237636" y="5742947"/>
          <a:ext cx="1157778" cy="59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88" name="Equation" r:id="rId7" imgW="787320" imgH="406080" progId="Equation.DSMT4">
                  <p:embed/>
                </p:oleObj>
              </mc:Choice>
              <mc:Fallback>
                <p:oleObj name="Equation" r:id="rId7" imgW="78732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636" y="5742947"/>
                        <a:ext cx="1157778" cy="597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19"/>
          <p:cNvSpPr/>
          <p:nvPr/>
        </p:nvSpPr>
        <p:spPr>
          <a:xfrm flipH="1">
            <a:off x="3970772" y="6201509"/>
            <a:ext cx="2375730" cy="351691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  <a:gd name="connsiteX0" fmla="*/ 192594 w 799939"/>
              <a:gd name="connsiteY0" fmla="*/ 0 h 361740"/>
              <a:gd name="connsiteX1" fmla="*/ 398005 w 799939"/>
              <a:gd name="connsiteY1" fmla="*/ 271304 h 361740"/>
              <a:gd name="connsiteX2" fmla="*/ 799939 w 799939"/>
              <a:gd name="connsiteY2" fmla="*/ 361740 h 361740"/>
              <a:gd name="connsiteX0" fmla="*/ 0 w 607345"/>
              <a:gd name="connsiteY0" fmla="*/ 0 h 361740"/>
              <a:gd name="connsiteX1" fmla="*/ 205411 w 607345"/>
              <a:gd name="connsiteY1" fmla="*/ 271304 h 361740"/>
              <a:gd name="connsiteX2" fmla="*/ 607345 w 607345"/>
              <a:gd name="connsiteY2" fmla="*/ 361740 h 361740"/>
              <a:gd name="connsiteX0" fmla="*/ 120511 w 2076046"/>
              <a:gd name="connsiteY0" fmla="*/ 0 h 291401"/>
              <a:gd name="connsiteX1" fmla="*/ 325922 w 2076046"/>
              <a:gd name="connsiteY1" fmla="*/ 271304 h 291401"/>
              <a:gd name="connsiteX2" fmla="*/ 2076046 w 2076046"/>
              <a:gd name="connsiteY2" fmla="*/ 120580 h 291401"/>
              <a:gd name="connsiteX0" fmla="*/ 120511 w 2076046"/>
              <a:gd name="connsiteY0" fmla="*/ 0 h 326571"/>
              <a:gd name="connsiteX1" fmla="*/ 325922 w 2076046"/>
              <a:gd name="connsiteY1" fmla="*/ 271304 h 326571"/>
              <a:gd name="connsiteX2" fmla="*/ 2076046 w 2076046"/>
              <a:gd name="connsiteY2" fmla="*/ 120580 h 326571"/>
              <a:gd name="connsiteX0" fmla="*/ 0 w 1955535"/>
              <a:gd name="connsiteY0" fmla="*/ 0 h 351691"/>
              <a:gd name="connsiteX1" fmla="*/ 618966 w 1955535"/>
              <a:gd name="connsiteY1" fmla="*/ 331594 h 351691"/>
              <a:gd name="connsiteX2" fmla="*/ 1955535 w 1955535"/>
              <a:gd name="connsiteY2" fmla="*/ 120580 h 3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5535" h="351691">
                <a:moveTo>
                  <a:pt x="0" y="0"/>
                </a:moveTo>
                <a:cubicBezTo>
                  <a:pt x="38997" y="232786"/>
                  <a:pt x="293044" y="311497"/>
                  <a:pt x="618966" y="331594"/>
                </a:cubicBezTo>
                <a:cubicBezTo>
                  <a:pt x="944888" y="351691"/>
                  <a:pt x="1615292" y="326571"/>
                  <a:pt x="1955535" y="120580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679642" y="4153320"/>
            <a:ext cx="2045909" cy="1964452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  <a:gd name="connsiteX0" fmla="*/ 192594 w 799939"/>
              <a:gd name="connsiteY0" fmla="*/ 0 h 361740"/>
              <a:gd name="connsiteX1" fmla="*/ 398005 w 799939"/>
              <a:gd name="connsiteY1" fmla="*/ 271304 h 361740"/>
              <a:gd name="connsiteX2" fmla="*/ 799939 w 799939"/>
              <a:gd name="connsiteY2" fmla="*/ 361740 h 361740"/>
              <a:gd name="connsiteX0" fmla="*/ 0 w 607345"/>
              <a:gd name="connsiteY0" fmla="*/ 0 h 361740"/>
              <a:gd name="connsiteX1" fmla="*/ 205411 w 607345"/>
              <a:gd name="connsiteY1" fmla="*/ 271304 h 361740"/>
              <a:gd name="connsiteX2" fmla="*/ 607345 w 607345"/>
              <a:gd name="connsiteY2" fmla="*/ 361740 h 361740"/>
              <a:gd name="connsiteX0" fmla="*/ 120511 w 2076046"/>
              <a:gd name="connsiteY0" fmla="*/ 0 h 291401"/>
              <a:gd name="connsiteX1" fmla="*/ 325922 w 2076046"/>
              <a:gd name="connsiteY1" fmla="*/ 271304 h 291401"/>
              <a:gd name="connsiteX2" fmla="*/ 2076046 w 2076046"/>
              <a:gd name="connsiteY2" fmla="*/ 120580 h 291401"/>
              <a:gd name="connsiteX0" fmla="*/ 120511 w 2076046"/>
              <a:gd name="connsiteY0" fmla="*/ 0 h 326571"/>
              <a:gd name="connsiteX1" fmla="*/ 325922 w 2076046"/>
              <a:gd name="connsiteY1" fmla="*/ 271304 h 326571"/>
              <a:gd name="connsiteX2" fmla="*/ 2076046 w 2076046"/>
              <a:gd name="connsiteY2" fmla="*/ 120580 h 326571"/>
              <a:gd name="connsiteX0" fmla="*/ 0 w 1955535"/>
              <a:gd name="connsiteY0" fmla="*/ 0 h 351691"/>
              <a:gd name="connsiteX1" fmla="*/ 618966 w 1955535"/>
              <a:gd name="connsiteY1" fmla="*/ 331594 h 351691"/>
              <a:gd name="connsiteX2" fmla="*/ 1955535 w 1955535"/>
              <a:gd name="connsiteY2" fmla="*/ 120580 h 351691"/>
              <a:gd name="connsiteX0" fmla="*/ 685703 w 1466742"/>
              <a:gd name="connsiteY0" fmla="*/ 0 h 984737"/>
              <a:gd name="connsiteX1" fmla="*/ 130173 w 1466742"/>
              <a:gd name="connsiteY1" fmla="*/ 874205 h 984737"/>
              <a:gd name="connsiteX2" fmla="*/ 1466742 w 1466742"/>
              <a:gd name="connsiteY2" fmla="*/ 663191 h 984737"/>
              <a:gd name="connsiteX0" fmla="*/ 1628608 w 2409647"/>
              <a:gd name="connsiteY0" fmla="*/ 0 h 869182"/>
              <a:gd name="connsiteX1" fmla="*/ 130173 w 2409647"/>
              <a:gd name="connsiteY1" fmla="*/ 693335 h 869182"/>
              <a:gd name="connsiteX2" fmla="*/ 2409647 w 2409647"/>
              <a:gd name="connsiteY2" fmla="*/ 663191 h 869182"/>
              <a:gd name="connsiteX0" fmla="*/ 1576418 w 1615416"/>
              <a:gd name="connsiteY0" fmla="*/ 0 h 2155371"/>
              <a:gd name="connsiteX1" fmla="*/ 77983 w 1615416"/>
              <a:gd name="connsiteY1" fmla="*/ 693335 h 2155371"/>
              <a:gd name="connsiteX2" fmla="*/ 1108521 w 1615416"/>
              <a:gd name="connsiteY2" fmla="*/ 1949380 h 2155371"/>
              <a:gd name="connsiteX0" fmla="*/ 1576418 w 1615415"/>
              <a:gd name="connsiteY0" fmla="*/ 0 h 1964452"/>
              <a:gd name="connsiteX1" fmla="*/ 77983 w 1615415"/>
              <a:gd name="connsiteY1" fmla="*/ 693335 h 1964452"/>
              <a:gd name="connsiteX2" fmla="*/ 1108521 w 1615415"/>
              <a:gd name="connsiteY2" fmla="*/ 1949380 h 196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5415" h="1964452">
                <a:moveTo>
                  <a:pt x="1576418" y="0"/>
                </a:moveTo>
                <a:cubicBezTo>
                  <a:pt x="1615415" y="232786"/>
                  <a:pt x="155966" y="368438"/>
                  <a:pt x="77983" y="693335"/>
                </a:cubicBezTo>
                <a:cubicBezTo>
                  <a:pt x="0" y="1018232"/>
                  <a:pt x="602856" y="1964452"/>
                  <a:pt x="1108521" y="1949380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167931"/>
              </p:ext>
            </p:extLst>
          </p:nvPr>
        </p:nvGraphicFramePr>
        <p:xfrm>
          <a:off x="7997777" y="206146"/>
          <a:ext cx="99218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89" name="Equation" r:id="rId9" imgW="520560" imgH="634680" progId="Equation.DSMT4">
                  <p:embed/>
                </p:oleObj>
              </mc:Choice>
              <mc:Fallback>
                <p:oleObj name="Equation" r:id="rId9" imgW="520560" imgH="634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777" y="206146"/>
                        <a:ext cx="992187" cy="1206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631394" y="627321"/>
            <a:ext cx="2236699" cy="2339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47240"/>
              </p:ext>
            </p:extLst>
          </p:nvPr>
        </p:nvGraphicFramePr>
        <p:xfrm>
          <a:off x="178471" y="6388043"/>
          <a:ext cx="34178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90" name="Equation" r:id="rId11" imgW="2247840" imgH="228600" progId="Equation.DSMT4">
                  <p:embed/>
                </p:oleObj>
              </mc:Choice>
              <mc:Fallback>
                <p:oleObj name="Equation" r:id="rId11" imgW="224784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71" y="6388043"/>
                        <a:ext cx="3417888" cy="347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46502" y="6420313"/>
            <a:ext cx="30649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6" idx="1"/>
          </p:cNvCxnSpPr>
          <p:nvPr/>
        </p:nvCxnSpPr>
        <p:spPr>
          <a:xfrm flipH="1" flipV="1">
            <a:off x="5511597" y="6117773"/>
            <a:ext cx="834905" cy="48720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" y="910110"/>
            <a:ext cx="8567928" cy="30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5176" y="4611071"/>
            <a:ext cx="87521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Now want to address the problem demonstrated in the pendulum with friction example, couldn’t show function was negative definite using energy arguments.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176" y="3691822"/>
            <a:ext cx="33286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“What happens in M stays in M”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498" y="289425"/>
            <a:ext cx="87521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Now want to address the problem demonstrated in the pendulum with friction example, couldn’t show function was negative definite using energy arguments.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21" y="504721"/>
            <a:ext cx="8440615" cy="387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6225" b="5477"/>
          <a:stretch>
            <a:fillRect/>
          </a:stretch>
        </p:blipFill>
        <p:spPr bwMode="auto">
          <a:xfrm>
            <a:off x="2847869" y="3877325"/>
            <a:ext cx="4682299" cy="26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7817" y="2072855"/>
            <a:ext cx="30379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oscillator has a limit cycle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355080" y="5029200"/>
            <a:ext cx="1036320" cy="112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4240" y="6473428"/>
            <a:ext cx="273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Slotine</a:t>
            </a:r>
            <a:r>
              <a:rPr lang="en-US" sz="1200" dirty="0" smtClean="0"/>
              <a:t> and Li,  </a:t>
            </a:r>
            <a:r>
              <a:rPr lang="en-US" sz="1200" i="1" dirty="0" smtClean="0"/>
              <a:t>Applied Nonlinear Control</a:t>
            </a:r>
            <a:endParaRPr lang="en-US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16" y="1023802"/>
            <a:ext cx="8631534" cy="23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848897" y="2275449"/>
            <a:ext cx="2301072" cy="4622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69515"/>
              </p:ext>
            </p:extLst>
          </p:nvPr>
        </p:nvGraphicFramePr>
        <p:xfrm>
          <a:off x="423545" y="3427095"/>
          <a:ext cx="23717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3" name="Equation" r:id="rId4" imgW="1244520" imgH="393480" progId="Equation.DSMT4">
                  <p:embed/>
                </p:oleObj>
              </mc:Choice>
              <mc:Fallback>
                <p:oleObj name="Equation" r:id="rId4" imgW="12445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" y="3427095"/>
                        <a:ext cx="2371725" cy="7477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381000" y="3038432"/>
            <a:ext cx="286713" cy="5429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03466" y="3071392"/>
            <a:ext cx="1265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821865" y="3076784"/>
            <a:ext cx="450297" cy="1160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568483"/>
              </p:ext>
            </p:extLst>
          </p:nvPr>
        </p:nvGraphicFramePr>
        <p:xfrm>
          <a:off x="3857625" y="4083050"/>
          <a:ext cx="48275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4" name="Equation" r:id="rId6" imgW="3174840" imgH="393480" progId="Equation.DSMT4">
                  <p:embed/>
                </p:oleObj>
              </mc:Choice>
              <mc:Fallback>
                <p:oleObj name="Equation" r:id="rId6" imgW="317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083050"/>
                        <a:ext cx="4827588" cy="596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40195"/>
          <a:stretch>
            <a:fillRect/>
          </a:stretch>
        </p:blipFill>
        <p:spPr bwMode="auto">
          <a:xfrm>
            <a:off x="261257" y="710908"/>
            <a:ext cx="8678380" cy="525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5704" t="38425" r="14892" b="52645"/>
          <a:stretch>
            <a:fillRect/>
          </a:stretch>
        </p:blipFill>
        <p:spPr bwMode="auto">
          <a:xfrm>
            <a:off x="2339340" y="1935480"/>
            <a:ext cx="4741944" cy="551579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5084"/>
          <a:stretch/>
        </p:blipFill>
        <p:spPr bwMode="auto">
          <a:xfrm>
            <a:off x="393191" y="936070"/>
            <a:ext cx="8321040" cy="163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91709" y="612905"/>
            <a:ext cx="41502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explicit time dependence.</a:t>
            </a:r>
          </a:p>
          <a:p>
            <a:r>
              <a:rPr lang="en-US" dirty="0" smtClean="0"/>
              <a:t>The solution will evolve with time, i.e.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x(t)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02688" y="936070"/>
            <a:ext cx="1889021" cy="584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1892" y="2382838"/>
            <a:ext cx="27786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Open or closed-loop system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411207" y="2257272"/>
            <a:ext cx="1300685" cy="310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1851"/>
          <a:stretch/>
        </p:blipFill>
        <p:spPr bwMode="auto">
          <a:xfrm>
            <a:off x="442932" y="4519239"/>
            <a:ext cx="8321040" cy="17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9980" y="6188023"/>
            <a:ext cx="41502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will work to quantify “well behaved”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1512614" y="6011477"/>
            <a:ext cx="777366" cy="361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27607" y="5027490"/>
            <a:ext cx="36363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have multiple equilibrium points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751" y="2943207"/>
            <a:ext cx="363636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Three main issues: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System is nonlinear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is a vector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Can’t find a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59596"/>
          <a:stretch>
            <a:fillRect/>
          </a:stretch>
        </p:blipFill>
        <p:spPr bwMode="auto">
          <a:xfrm>
            <a:off x="363918" y="1391529"/>
            <a:ext cx="8028632" cy="328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39027"/>
              </p:ext>
            </p:extLst>
          </p:nvPr>
        </p:nvGraphicFramePr>
        <p:xfrm>
          <a:off x="363918" y="4925393"/>
          <a:ext cx="755173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7" name="Equation" r:id="rId4" imgW="3962160" imgH="215640" progId="Equation.DSMT4">
                  <p:embed/>
                </p:oleObj>
              </mc:Choice>
              <mc:Fallback>
                <p:oleObj name="Equation" r:id="rId4" imgW="396216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18" y="4925393"/>
                        <a:ext cx="7551738" cy="4111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6126480" y="1973580"/>
            <a:ext cx="304800" cy="746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67" y="717151"/>
            <a:ext cx="8772211" cy="118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307" y="2405952"/>
            <a:ext cx="8631534" cy="235638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0967" y="5804326"/>
            <a:ext cx="335987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"vanish identically" -&gt; exactly =0 </a:t>
            </a:r>
            <a:endParaRPr lang="en-US" dirty="0" smtClean="0"/>
          </a:p>
          <a:p>
            <a:r>
              <a:rPr lang="en-US" dirty="0" smtClean="0"/>
              <a:t>(vs. </a:t>
            </a:r>
            <a:r>
              <a:rPr lang="en-US" dirty="0"/>
              <a:t>approaching zero)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55581" y="4417904"/>
            <a:ext cx="466773" cy="1709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20586" y="4412512"/>
            <a:ext cx="1265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38985" y="4417904"/>
            <a:ext cx="450297" cy="1160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492592"/>
              </p:ext>
            </p:extLst>
          </p:nvPr>
        </p:nvGraphicFramePr>
        <p:xfrm>
          <a:off x="4264451" y="5578695"/>
          <a:ext cx="36496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7" name="Equation" r:id="rId5" imgW="2400120" imgH="190440" progId="Equation.DSMT4">
                  <p:embed/>
                </p:oleObj>
              </mc:Choice>
              <mc:Fallback>
                <p:oleObj name="Equation" r:id="rId5" imgW="240012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451" y="5578695"/>
                        <a:ext cx="3649662" cy="288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 flipV="1">
            <a:off x="2147777" y="1562986"/>
            <a:ext cx="148856" cy="584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32838" y="1937934"/>
            <a:ext cx="4122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25" y="323695"/>
            <a:ext cx="8359046" cy="601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28044" y="1567543"/>
            <a:ext cx="6222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dirty="0" smtClean="0"/>
              <a:t>) PD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11333" y="1547446"/>
            <a:ext cx="23471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iv) Radially Unbounded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00542" y="3287486"/>
            <a:ext cx="8098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ii) NSD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665407" y="4213610"/>
            <a:ext cx="233791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Stays at x</a:t>
            </a:r>
            <a:r>
              <a:rPr lang="en-US" i="1" baseline="-25000" dirty="0" smtClean="0"/>
              <a:t>2</a:t>
            </a:r>
            <a:r>
              <a:rPr lang="en-US" i="1" dirty="0" smtClean="0"/>
              <a:t>=0 forever, i.e. doesn’t move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922207" y="6253425"/>
            <a:ext cx="47053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iii) Doesn’t vanish along a trajectory except x</a:t>
            </a:r>
            <a:r>
              <a:rPr lang="en-US" i="1" baseline="-25000" dirty="0" smtClean="0"/>
              <a:t>1</a:t>
            </a:r>
            <a:r>
              <a:rPr lang="en-US" i="1" dirty="0" smtClean="0"/>
              <a:t>=0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95153" y="5146158"/>
            <a:ext cx="81870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74433"/>
              </p:ext>
            </p:extLst>
          </p:nvPr>
        </p:nvGraphicFramePr>
        <p:xfrm>
          <a:off x="207740" y="5001696"/>
          <a:ext cx="8874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1" name="Equation" r:id="rId4" imgW="583920" imgH="190440" progId="Equation.DSMT4">
                  <p:embed/>
                </p:oleObj>
              </mc:Choice>
              <mc:Fallback>
                <p:oleObj name="Equation" r:id="rId4" imgW="583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40" y="5001696"/>
                        <a:ext cx="887413" cy="288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5699051" y="1732112"/>
            <a:ext cx="53163" cy="39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4" y="1027026"/>
            <a:ext cx="8219552" cy="27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1221376" y="4278811"/>
            <a:ext cx="56416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from </a:t>
            </a:r>
            <a:r>
              <a:rPr lang="en-US" dirty="0" err="1" smtClean="0"/>
              <a:t>Lyapunov</a:t>
            </a:r>
            <a:r>
              <a:rPr lang="en-US" dirty="0" smtClean="0"/>
              <a:t> Theorem because:</a:t>
            </a:r>
          </a:p>
          <a:p>
            <a:pPr marL="342900" indent="-342900">
              <a:buAutoNum type="arabicParenR"/>
            </a:pPr>
            <a:r>
              <a:rPr lang="en-US" dirty="0" smtClean="0"/>
              <a:t>V does not need to be Positive Definite</a:t>
            </a:r>
          </a:p>
          <a:p>
            <a:pPr marL="342900" indent="-342900">
              <a:buAutoNum type="arabicParenR"/>
            </a:pPr>
            <a:r>
              <a:rPr lang="en-US" dirty="0" smtClean="0"/>
              <a:t>Applies to multiple equilibrium points and limit cycles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350520"/>
            <a:ext cx="33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of LaSalle’s Theorem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61152" r="50463" b="26384"/>
          <a:stretch/>
        </p:blipFill>
        <p:spPr bwMode="auto">
          <a:xfrm>
            <a:off x="2606039" y="1836420"/>
            <a:ext cx="4428249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2562" t="19824" r="34193" b="42784"/>
          <a:stretch/>
        </p:blipFill>
        <p:spPr bwMode="auto">
          <a:xfrm>
            <a:off x="2606039" y="762000"/>
            <a:ext cx="3336759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32560" y="807720"/>
            <a:ext cx="9136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System: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67840"/>
            <a:ext cx="194745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Equilibrium Points: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180798"/>
              </p:ext>
            </p:extLst>
          </p:nvPr>
        </p:nvGraphicFramePr>
        <p:xfrm>
          <a:off x="5871210" y="1236663"/>
          <a:ext cx="31623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1" name="Equation" r:id="rId4" imgW="1625400" imgH="203040" progId="Equation.DSMT4">
                  <p:embed/>
                </p:oleObj>
              </mc:Choice>
              <mc:Fallback>
                <p:oleObj name="Equation" r:id="rId4" imgW="16254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210" y="1236663"/>
                        <a:ext cx="31623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593239"/>
              </p:ext>
            </p:extLst>
          </p:nvPr>
        </p:nvGraphicFramePr>
        <p:xfrm>
          <a:off x="2847704" y="2177069"/>
          <a:ext cx="3607526" cy="37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2" name="Equation" r:id="rId6" imgW="2527200" imgH="228600" progId="Equation.DSMT4">
                  <p:embed/>
                </p:oleObj>
              </mc:Choice>
              <mc:Fallback>
                <p:oleObj name="Equation" r:id="rId6" imgW="25272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704" y="2177069"/>
                        <a:ext cx="3607526" cy="376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76" y="2485209"/>
            <a:ext cx="5606567" cy="419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Down Arrow 23"/>
          <p:cNvSpPr/>
          <p:nvPr/>
        </p:nvSpPr>
        <p:spPr>
          <a:xfrm>
            <a:off x="4567920" y="2569027"/>
            <a:ext cx="274016" cy="448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703097" y="2819324"/>
            <a:ext cx="0" cy="3542677"/>
          </a:xfrm>
          <a:prstGeom prst="line">
            <a:avLst/>
          </a:prstGeom>
          <a:ln w="28575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39953"/>
              </p:ext>
            </p:extLst>
          </p:nvPr>
        </p:nvGraphicFramePr>
        <p:xfrm>
          <a:off x="2408555" y="1642428"/>
          <a:ext cx="4645500" cy="228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4" name="Equation" r:id="rId3" imgW="2387520" imgH="1015920" progId="Equation.DSMT4">
                  <p:embed/>
                </p:oleObj>
              </mc:Choice>
              <mc:Fallback>
                <p:oleObj name="Equation" r:id="rId3" imgW="238752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555" y="1642428"/>
                        <a:ext cx="4645500" cy="228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130" y="1195070"/>
            <a:ext cx="30151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Lyapunov</a:t>
            </a:r>
            <a:r>
              <a:rPr lang="en-US" dirty="0" smtClean="0"/>
              <a:t> Function Candidate: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1219" y="5126765"/>
            <a:ext cx="5156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Lyapunov</a:t>
            </a:r>
            <a:r>
              <a:rPr lang="en-US" dirty="0" smtClean="0"/>
              <a:t> function design is an iterative process!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529330" y="3282950"/>
            <a:ext cx="411480" cy="12496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61689" y="4005540"/>
            <a:ext cx="544485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Can we change the </a:t>
            </a:r>
            <a:r>
              <a:rPr lang="en-US" dirty="0" err="1"/>
              <a:t>Lyapunov</a:t>
            </a:r>
            <a:r>
              <a:rPr lang="en-US" dirty="0"/>
              <a:t> function to yield a better derivative?</a:t>
            </a:r>
          </a:p>
          <a:p>
            <a:r>
              <a:rPr lang="en-US" dirty="0" smtClean="0"/>
              <a:t>: It would be nice if this was a “1”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49370" y="2109470"/>
            <a:ext cx="237744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29330" y="2719070"/>
            <a:ext cx="2758440" cy="36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283917"/>
              </p:ext>
            </p:extLst>
          </p:nvPr>
        </p:nvGraphicFramePr>
        <p:xfrm>
          <a:off x="4991100" y="995680"/>
          <a:ext cx="33845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5" name="Equation" r:id="rId5" imgW="1739880" imgH="723600" progId="Equation.DSMT4">
                  <p:embed/>
                </p:oleObj>
              </mc:Choice>
              <mc:Fallback>
                <p:oleObj name="Equation" r:id="rId5" imgW="17398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995680"/>
                        <a:ext cx="3384550" cy="14097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4320" y="350520"/>
            <a:ext cx="401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of LaSalle’s Theorem (</a:t>
            </a:r>
            <a:r>
              <a:rPr lang="en-US" sz="2000" b="1" dirty="0" err="1" smtClean="0"/>
              <a:t>cont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11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034776"/>
              </p:ext>
            </p:extLst>
          </p:nvPr>
        </p:nvGraphicFramePr>
        <p:xfrm>
          <a:off x="2459038" y="982663"/>
          <a:ext cx="4773612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75" name="Equation" r:id="rId3" imgW="2565360" imgH="1218960" progId="Equation.DSMT4">
                  <p:embed/>
                </p:oleObj>
              </mc:Choice>
              <mc:Fallback>
                <p:oleObj name="Equation" r:id="rId3" imgW="25653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982663"/>
                        <a:ext cx="4773612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" y="746760"/>
            <a:ext cx="30151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Lyapunov</a:t>
            </a:r>
            <a:r>
              <a:rPr lang="en-US" dirty="0" smtClean="0"/>
              <a:t> Function Candidate: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2362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we further change the </a:t>
            </a:r>
            <a:r>
              <a:rPr lang="en-US" dirty="0" err="1" smtClean="0"/>
              <a:t>Lyapunov</a:t>
            </a:r>
            <a:r>
              <a:rPr lang="en-US" dirty="0" smtClean="0"/>
              <a:t> function to yield a better derivative?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341914" y="2897259"/>
            <a:ext cx="2616926" cy="57746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937433"/>
              </p:ext>
            </p:extLst>
          </p:nvPr>
        </p:nvGraphicFramePr>
        <p:xfrm>
          <a:off x="1158240" y="3522663"/>
          <a:ext cx="65214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76" name="Equation" r:id="rId5" imgW="3352680" imgH="406080" progId="Equation.DSMT4">
                  <p:embed/>
                </p:oleObj>
              </mc:Choice>
              <mc:Fallback>
                <p:oleObj name="Equation" r:id="rId5" imgW="3352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240" y="3522663"/>
                        <a:ext cx="6521450" cy="7905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4320" y="350520"/>
            <a:ext cx="401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of LaSalle’s Theorem (</a:t>
            </a:r>
            <a:r>
              <a:rPr lang="en-US" sz="2000" b="1" dirty="0" err="1" smtClean="0"/>
              <a:t>cont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7" cstate="print"/>
          <a:srcRect l="36510" t="35598" r="46787" b="45705"/>
          <a:stretch/>
        </p:blipFill>
        <p:spPr bwMode="auto">
          <a:xfrm>
            <a:off x="5651500" y="1159263"/>
            <a:ext cx="167640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4321950" y="1395483"/>
            <a:ext cx="1329550" cy="69977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855720" y="2346960"/>
            <a:ext cx="3124200" cy="550299"/>
          </a:xfrm>
          <a:custGeom>
            <a:avLst/>
            <a:gdLst>
              <a:gd name="connsiteX0" fmla="*/ 0 w 3124200"/>
              <a:gd name="connsiteY0" fmla="*/ 0 h 550299"/>
              <a:gd name="connsiteX1" fmla="*/ 1722120 w 3124200"/>
              <a:gd name="connsiteY1" fmla="*/ 548640 h 550299"/>
              <a:gd name="connsiteX2" fmla="*/ 3124200 w 3124200"/>
              <a:gd name="connsiteY2" fmla="*/ 137160 h 55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4200" h="550299">
                <a:moveTo>
                  <a:pt x="0" y="0"/>
                </a:moveTo>
                <a:cubicBezTo>
                  <a:pt x="600710" y="262890"/>
                  <a:pt x="1201420" y="525780"/>
                  <a:pt x="1722120" y="548640"/>
                </a:cubicBezTo>
                <a:cubicBezTo>
                  <a:pt x="2242820" y="571500"/>
                  <a:pt x="2683510" y="354330"/>
                  <a:pt x="3124200" y="13716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41288" y="1536442"/>
            <a:ext cx="204149" cy="54871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68531"/>
              </p:ext>
            </p:extLst>
          </p:nvPr>
        </p:nvGraphicFramePr>
        <p:xfrm>
          <a:off x="2309813" y="4308475"/>
          <a:ext cx="4891087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77" name="Equation" r:id="rId8" imgW="2514600" imgH="1307880" progId="Equation.DSMT4">
                  <p:embed/>
                </p:oleObj>
              </mc:Choice>
              <mc:Fallback>
                <p:oleObj name="Equation" r:id="rId8" imgW="2514600" imgH="13078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4308475"/>
                        <a:ext cx="4891087" cy="254476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3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b="12006"/>
          <a:stretch/>
        </p:blipFill>
        <p:spPr bwMode="auto">
          <a:xfrm>
            <a:off x="132968" y="993587"/>
            <a:ext cx="8878063" cy="24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" y="350520"/>
            <a:ext cx="401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of LaSalle’s Theorem (</a:t>
            </a:r>
            <a:r>
              <a:rPr lang="en-US" sz="2000" b="1" dirty="0" err="1" smtClean="0"/>
              <a:t>cont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87994" r="49189" b="993"/>
          <a:stretch/>
        </p:blipFill>
        <p:spPr bwMode="auto">
          <a:xfrm>
            <a:off x="152401" y="3520439"/>
            <a:ext cx="451104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925300"/>
              </p:ext>
            </p:extLst>
          </p:nvPr>
        </p:nvGraphicFramePr>
        <p:xfrm>
          <a:off x="4809173" y="3829050"/>
          <a:ext cx="373062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5" name="Equation" r:id="rId4" imgW="1917360" imgH="1396800" progId="Equation.DSMT4">
                  <p:embed/>
                </p:oleObj>
              </mc:Choice>
              <mc:Fallback>
                <p:oleObj name="Equation" r:id="rId4" imgW="1917360" imgH="139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9173" y="3829050"/>
                        <a:ext cx="3730625" cy="27178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4440" y="4069080"/>
            <a:ext cx="2362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have enough information to conclude the system is “stable” in some region</a:t>
            </a:r>
          </a:p>
          <a:p>
            <a:r>
              <a:rPr lang="en-US" dirty="0" smtClean="0"/>
              <a:t>-&gt; set is invariant </a:t>
            </a:r>
            <a:r>
              <a:rPr lang="en-US" dirty="0" err="1" smtClean="0"/>
              <a:t>wrt</a:t>
            </a:r>
            <a:r>
              <a:rPr lang="en-US" dirty="0" smtClean="0"/>
              <a:t> the system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615440" y="3474720"/>
            <a:ext cx="960120" cy="64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90800" y="3352800"/>
            <a:ext cx="1310640" cy="746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56760" y="4434840"/>
            <a:ext cx="2042160" cy="4572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8200" y="4907280"/>
            <a:ext cx="4038600" cy="30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56760" y="5334000"/>
            <a:ext cx="4038600" cy="30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85559" y="1182244"/>
            <a:ext cx="13632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V PD? 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746760"/>
            <a:ext cx="30151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Lyapunov</a:t>
            </a:r>
            <a:r>
              <a:rPr lang="en-US" dirty="0" smtClean="0"/>
              <a:t> Function Candidate: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" y="350520"/>
            <a:ext cx="401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of LaSalle’s Theorem (</a:t>
            </a:r>
            <a:r>
              <a:rPr lang="en-US" sz="2000" b="1" dirty="0" err="1" smtClean="0"/>
              <a:t>cont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46146" b="27423"/>
          <a:stretch/>
        </p:blipFill>
        <p:spPr bwMode="auto">
          <a:xfrm>
            <a:off x="132968" y="1066799"/>
            <a:ext cx="8878063" cy="7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18787" b="71051"/>
          <a:stretch/>
        </p:blipFill>
        <p:spPr bwMode="auto">
          <a:xfrm>
            <a:off x="121920" y="2346960"/>
            <a:ext cx="8856364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74320" y="1859281"/>
            <a:ext cx="5610244" cy="430291"/>
            <a:chOff x="502920" y="2011681"/>
            <a:chExt cx="5610244" cy="430291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6653" t="-1538" b="84842"/>
            <a:stretch/>
          </p:blipFill>
          <p:spPr bwMode="auto">
            <a:xfrm>
              <a:off x="502920" y="2011681"/>
              <a:ext cx="5610244" cy="35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419600" y="2072640"/>
              <a:ext cx="3898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4" cstate="print"/>
          <a:srcRect l="72542" t="44107" b="41375"/>
          <a:stretch/>
        </p:blipFill>
        <p:spPr bwMode="auto">
          <a:xfrm>
            <a:off x="274320" y="3931920"/>
            <a:ext cx="24317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228600" y="2621280"/>
            <a:ext cx="4114800" cy="369332"/>
            <a:chOff x="137160" y="2865120"/>
            <a:chExt cx="4114800" cy="369332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28949" r="53539" b="59437"/>
            <a:stretch/>
          </p:blipFill>
          <p:spPr bwMode="auto">
            <a:xfrm>
              <a:off x="137160" y="2895600"/>
              <a:ext cx="4114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3185160" y="2865120"/>
              <a:ext cx="3385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80680" r="25518" b="1710"/>
          <a:stretch/>
        </p:blipFill>
        <p:spPr bwMode="auto">
          <a:xfrm>
            <a:off x="0" y="3383280"/>
            <a:ext cx="6313430" cy="5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89996"/>
              </p:ext>
            </p:extLst>
          </p:nvPr>
        </p:nvGraphicFramePr>
        <p:xfrm>
          <a:off x="5129213" y="3935730"/>
          <a:ext cx="373062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7" name="Equation" r:id="rId6" imgW="1917360" imgH="1396800" progId="Equation.DSMT4">
                  <p:embed/>
                </p:oleObj>
              </mc:Choice>
              <mc:Fallback>
                <p:oleObj name="Equation" r:id="rId6" imgW="191736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3935730"/>
                        <a:ext cx="3730625" cy="27178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4876800" y="4556760"/>
            <a:ext cx="2042160" cy="4572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68240" y="5013960"/>
            <a:ext cx="4038600" cy="30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6800" y="5440680"/>
            <a:ext cx="4038600" cy="30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92040" y="6035040"/>
            <a:ext cx="4038600" cy="30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83480" y="6416040"/>
            <a:ext cx="4038600" cy="30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68473"/>
              </p:ext>
            </p:extLst>
          </p:nvPr>
        </p:nvGraphicFramePr>
        <p:xfrm>
          <a:off x="254317" y="3085783"/>
          <a:ext cx="3238501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8" name="Equation" r:id="rId8" imgW="1663560" imgH="177480" progId="Equation.DSMT4">
                  <p:embed/>
                </p:oleObj>
              </mc:Choice>
              <mc:Fallback>
                <p:oleObj name="Equation" r:id="rId8" imgW="166356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" y="3085783"/>
                        <a:ext cx="3238501" cy="344487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831380"/>
              </p:ext>
            </p:extLst>
          </p:nvPr>
        </p:nvGraphicFramePr>
        <p:xfrm>
          <a:off x="347980" y="4402773"/>
          <a:ext cx="3187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9" name="Equation" r:id="rId10" imgW="1638000" imgH="228600" progId="Equation.DSMT4">
                  <p:embed/>
                </p:oleObj>
              </mc:Choice>
              <mc:Fallback>
                <p:oleObj name="Equation" r:id="rId10" imgW="1638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" y="4402773"/>
                        <a:ext cx="3187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9" y="948522"/>
            <a:ext cx="7311148" cy="547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578828" y="743806"/>
            <a:ext cx="313899" cy="586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735778" y="1405722"/>
            <a:ext cx="0" cy="4619767"/>
          </a:xfrm>
          <a:prstGeom prst="line">
            <a:avLst/>
          </a:prstGeom>
          <a:ln w="28575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" y="350520"/>
            <a:ext cx="401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of LaSalle’s Theorem (</a:t>
            </a:r>
            <a:r>
              <a:rPr lang="en-US" sz="2000" b="1" dirty="0" err="1" smtClean="0"/>
              <a:t>cont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61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07" y="393573"/>
            <a:ext cx="8370189" cy="257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3436" r="24375"/>
          <a:stretch/>
        </p:blipFill>
        <p:spPr bwMode="auto">
          <a:xfrm>
            <a:off x="569028" y="2967631"/>
            <a:ext cx="383835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stCxn id="4" idx="1"/>
          </p:cNvCxnSpPr>
          <p:nvPr/>
        </p:nvCxnSpPr>
        <p:spPr>
          <a:xfrm flipH="1">
            <a:off x="2881424" y="3152297"/>
            <a:ext cx="529784" cy="1005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146315" y="4295553"/>
            <a:ext cx="75350" cy="2339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07381" y="3396848"/>
            <a:ext cx="4545234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Khalil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calls this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“Challenge and answer form to demonstrate stability”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Challenger proposes an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bound for the final 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answerer has to produce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bound on the initial condition so that the state always stays in the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bound.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Answerer has to provide an answer for every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proposed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3549" y="6109814"/>
            <a:ext cx="33589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Bottom line:  If we start close enough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/>
              <a:t> we stay close to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0555" y="461368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88204" y="310569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37202"/>
              </p:ext>
            </p:extLst>
          </p:nvPr>
        </p:nvGraphicFramePr>
        <p:xfrm>
          <a:off x="6648450" y="188913"/>
          <a:ext cx="18748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6" name="Equation" r:id="rId5" imgW="1104840" imgH="406080" progId="Equation.DSMT4">
                  <p:embed/>
                </p:oleObj>
              </mc:Choice>
              <mc:Fallback>
                <p:oleObj name="Equation" r:id="rId5" imgW="11048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8450" y="188913"/>
                        <a:ext cx="1874838" cy="6905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4710224" y="478971"/>
            <a:ext cx="1852815" cy="466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894511" y="1601419"/>
            <a:ext cx="344489" cy="322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84781" y="1593939"/>
            <a:ext cx="168509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Starting time (typically 0)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18511" y="4286500"/>
            <a:ext cx="711966" cy="7562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2726212" y="1601419"/>
            <a:ext cx="569249" cy="27958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411208" y="1601419"/>
            <a:ext cx="2156673" cy="255591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11208" y="2967631"/>
            <a:ext cx="22772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of the state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37015" y="3613095"/>
            <a:ext cx="2057624" cy="209661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/>
      <p:bldP spid="10" grpId="0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36194"/>
          <a:stretch/>
        </p:blipFill>
        <p:spPr bwMode="auto">
          <a:xfrm>
            <a:off x="391887" y="638698"/>
            <a:ext cx="8400422" cy="319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804288" y="4132196"/>
            <a:ext cx="10633" cy="1871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79594" y="5532770"/>
            <a:ext cx="312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59526"/>
              </p:ext>
            </p:extLst>
          </p:nvPr>
        </p:nvGraphicFramePr>
        <p:xfrm>
          <a:off x="8401793" y="5639245"/>
          <a:ext cx="201612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4" name="Equation" r:id="rId4" imgW="114120" imgH="126720" progId="Equation.DSMT4">
                  <p:embed/>
                </p:oleObj>
              </mc:Choice>
              <mc:Fallback>
                <p:oleObj name="Equation" r:id="rId4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793" y="5639245"/>
                        <a:ext cx="201612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156251" y="4132196"/>
            <a:ext cx="2127670" cy="20603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6781045" y="3911097"/>
            <a:ext cx="1475715" cy="1638677"/>
          </a:xfrm>
          <a:custGeom>
            <a:avLst/>
            <a:gdLst>
              <a:gd name="connsiteX0" fmla="*/ 0 w 1367073"/>
              <a:gd name="connsiteY0" fmla="*/ 1493822 h 1493822"/>
              <a:gd name="connsiteX1" fmla="*/ 896293 w 1367073"/>
              <a:gd name="connsiteY1" fmla="*/ 1149790 h 1493822"/>
              <a:gd name="connsiteX2" fmla="*/ 1367073 w 1367073"/>
              <a:gd name="connsiteY2" fmla="*/ 0 h 1493822"/>
              <a:gd name="connsiteX0" fmla="*/ 0 w 1367073"/>
              <a:gd name="connsiteY0" fmla="*/ 1493822 h 1493822"/>
              <a:gd name="connsiteX1" fmla="*/ 896293 w 1367073"/>
              <a:gd name="connsiteY1" fmla="*/ 1149790 h 1493822"/>
              <a:gd name="connsiteX2" fmla="*/ 1367073 w 1367073"/>
              <a:gd name="connsiteY2" fmla="*/ 0 h 1493822"/>
              <a:gd name="connsiteX0" fmla="*/ 0 w 1367073"/>
              <a:gd name="connsiteY0" fmla="*/ 1493822 h 1493822"/>
              <a:gd name="connsiteX1" fmla="*/ 968721 w 1367073"/>
              <a:gd name="connsiteY1" fmla="*/ 1032095 h 1493822"/>
              <a:gd name="connsiteX2" fmla="*/ 1367073 w 1367073"/>
              <a:gd name="connsiteY2" fmla="*/ 0 h 1493822"/>
              <a:gd name="connsiteX0" fmla="*/ 0 w 1367073"/>
              <a:gd name="connsiteY0" fmla="*/ 1493822 h 1493822"/>
              <a:gd name="connsiteX1" fmla="*/ 968721 w 1367073"/>
              <a:gd name="connsiteY1" fmla="*/ 1032095 h 1493822"/>
              <a:gd name="connsiteX2" fmla="*/ 1367073 w 1367073"/>
              <a:gd name="connsiteY2" fmla="*/ 0 h 1493822"/>
              <a:gd name="connsiteX0" fmla="*/ 0 w 1490462"/>
              <a:gd name="connsiteY0" fmla="*/ 1516089 h 1516089"/>
              <a:gd name="connsiteX1" fmla="*/ 968721 w 1490462"/>
              <a:gd name="connsiteY1" fmla="*/ 1054362 h 1516089"/>
              <a:gd name="connsiteX2" fmla="*/ 1475715 w 1490462"/>
              <a:gd name="connsiteY2" fmla="*/ 102669 h 1516089"/>
              <a:gd name="connsiteX3" fmla="*/ 1367073 w 1490462"/>
              <a:gd name="connsiteY3" fmla="*/ 22267 h 1516089"/>
              <a:gd name="connsiteX0" fmla="*/ 0 w 1475715"/>
              <a:gd name="connsiteY0" fmla="*/ 1413420 h 1413420"/>
              <a:gd name="connsiteX1" fmla="*/ 968721 w 1475715"/>
              <a:gd name="connsiteY1" fmla="*/ 951693 h 1413420"/>
              <a:gd name="connsiteX2" fmla="*/ 1475715 w 1475715"/>
              <a:gd name="connsiteY2" fmla="*/ 0 h 1413420"/>
              <a:gd name="connsiteX0" fmla="*/ 0 w 1475715"/>
              <a:gd name="connsiteY0" fmla="*/ 1413420 h 1413420"/>
              <a:gd name="connsiteX1" fmla="*/ 968721 w 1475715"/>
              <a:gd name="connsiteY1" fmla="*/ 951693 h 1413420"/>
              <a:gd name="connsiteX2" fmla="*/ 1475715 w 1475715"/>
              <a:gd name="connsiteY2" fmla="*/ 0 h 1413420"/>
              <a:gd name="connsiteX0" fmla="*/ 0 w 1475715"/>
              <a:gd name="connsiteY0" fmla="*/ 1413420 h 1413420"/>
              <a:gd name="connsiteX1" fmla="*/ 968721 w 1475715"/>
              <a:gd name="connsiteY1" fmla="*/ 951693 h 1413420"/>
              <a:gd name="connsiteX2" fmla="*/ 1475715 w 1475715"/>
              <a:gd name="connsiteY2" fmla="*/ 0 h 141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5715" h="1413420">
                <a:moveTo>
                  <a:pt x="0" y="1413420"/>
                </a:moveTo>
                <a:cubicBezTo>
                  <a:pt x="334224" y="1365889"/>
                  <a:pt x="722769" y="1187263"/>
                  <a:pt x="968721" y="951693"/>
                </a:cubicBezTo>
                <a:cubicBezTo>
                  <a:pt x="1214673" y="716123"/>
                  <a:pt x="1355002" y="362140"/>
                  <a:pt x="14757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14920" y="3912689"/>
            <a:ext cx="1367073" cy="1611516"/>
          </a:xfrm>
          <a:custGeom>
            <a:avLst/>
            <a:gdLst>
              <a:gd name="connsiteX0" fmla="*/ 0 w 1367073"/>
              <a:gd name="connsiteY0" fmla="*/ 1493822 h 1493822"/>
              <a:gd name="connsiteX1" fmla="*/ 896293 w 1367073"/>
              <a:gd name="connsiteY1" fmla="*/ 1149790 h 1493822"/>
              <a:gd name="connsiteX2" fmla="*/ 1367073 w 1367073"/>
              <a:gd name="connsiteY2" fmla="*/ 0 h 1493822"/>
              <a:gd name="connsiteX0" fmla="*/ 0 w 1367073"/>
              <a:gd name="connsiteY0" fmla="*/ 1493822 h 1493822"/>
              <a:gd name="connsiteX1" fmla="*/ 896293 w 1367073"/>
              <a:gd name="connsiteY1" fmla="*/ 1149790 h 1493822"/>
              <a:gd name="connsiteX2" fmla="*/ 1367073 w 1367073"/>
              <a:gd name="connsiteY2" fmla="*/ 0 h 1493822"/>
              <a:gd name="connsiteX0" fmla="*/ 0 w 1367073"/>
              <a:gd name="connsiteY0" fmla="*/ 1493822 h 1493822"/>
              <a:gd name="connsiteX1" fmla="*/ 968721 w 1367073"/>
              <a:gd name="connsiteY1" fmla="*/ 1032095 h 1493822"/>
              <a:gd name="connsiteX2" fmla="*/ 1367073 w 1367073"/>
              <a:gd name="connsiteY2" fmla="*/ 0 h 1493822"/>
              <a:gd name="connsiteX0" fmla="*/ 0 w 1367073"/>
              <a:gd name="connsiteY0" fmla="*/ 1493822 h 1493822"/>
              <a:gd name="connsiteX1" fmla="*/ 968721 w 1367073"/>
              <a:gd name="connsiteY1" fmla="*/ 1032095 h 1493822"/>
              <a:gd name="connsiteX2" fmla="*/ 1367073 w 1367073"/>
              <a:gd name="connsiteY2" fmla="*/ 0 h 1493822"/>
              <a:gd name="connsiteX0" fmla="*/ 0 w 1490462"/>
              <a:gd name="connsiteY0" fmla="*/ 1516089 h 1516089"/>
              <a:gd name="connsiteX1" fmla="*/ 968721 w 1490462"/>
              <a:gd name="connsiteY1" fmla="*/ 1054362 h 1516089"/>
              <a:gd name="connsiteX2" fmla="*/ 1475715 w 1490462"/>
              <a:gd name="connsiteY2" fmla="*/ 102669 h 1516089"/>
              <a:gd name="connsiteX3" fmla="*/ 1367073 w 1490462"/>
              <a:gd name="connsiteY3" fmla="*/ 22267 h 1516089"/>
              <a:gd name="connsiteX0" fmla="*/ 0 w 1475715"/>
              <a:gd name="connsiteY0" fmla="*/ 1413420 h 1413420"/>
              <a:gd name="connsiteX1" fmla="*/ 968721 w 1475715"/>
              <a:gd name="connsiteY1" fmla="*/ 951693 h 1413420"/>
              <a:gd name="connsiteX2" fmla="*/ 1475715 w 1475715"/>
              <a:gd name="connsiteY2" fmla="*/ 0 h 1413420"/>
              <a:gd name="connsiteX0" fmla="*/ 0 w 1475715"/>
              <a:gd name="connsiteY0" fmla="*/ 1413420 h 1413420"/>
              <a:gd name="connsiteX1" fmla="*/ 968721 w 1475715"/>
              <a:gd name="connsiteY1" fmla="*/ 951693 h 1413420"/>
              <a:gd name="connsiteX2" fmla="*/ 1475715 w 1475715"/>
              <a:gd name="connsiteY2" fmla="*/ 0 h 1413420"/>
              <a:gd name="connsiteX0" fmla="*/ 0 w 1475715"/>
              <a:gd name="connsiteY0" fmla="*/ 1413420 h 1413420"/>
              <a:gd name="connsiteX1" fmla="*/ 968721 w 1475715"/>
              <a:gd name="connsiteY1" fmla="*/ 951693 h 1413420"/>
              <a:gd name="connsiteX2" fmla="*/ 1475715 w 1475715"/>
              <a:gd name="connsiteY2" fmla="*/ 0 h 1413420"/>
              <a:gd name="connsiteX0" fmla="*/ 0 w 1475715"/>
              <a:gd name="connsiteY0" fmla="*/ 1413420 h 1413420"/>
              <a:gd name="connsiteX1" fmla="*/ 959668 w 1475715"/>
              <a:gd name="connsiteY1" fmla="*/ 1154727 h 1413420"/>
              <a:gd name="connsiteX2" fmla="*/ 1475715 w 1475715"/>
              <a:gd name="connsiteY2" fmla="*/ 0 h 1413420"/>
              <a:gd name="connsiteX0" fmla="*/ 0 w 1412340"/>
              <a:gd name="connsiteY0" fmla="*/ 1389993 h 1389993"/>
              <a:gd name="connsiteX1" fmla="*/ 959668 w 1412340"/>
              <a:gd name="connsiteY1" fmla="*/ 1131300 h 1389993"/>
              <a:gd name="connsiteX2" fmla="*/ 1412340 w 1412340"/>
              <a:gd name="connsiteY2" fmla="*/ 0 h 1389993"/>
              <a:gd name="connsiteX0" fmla="*/ 0 w 1412340"/>
              <a:gd name="connsiteY0" fmla="*/ 1389993 h 1389993"/>
              <a:gd name="connsiteX1" fmla="*/ 959668 w 1412340"/>
              <a:gd name="connsiteY1" fmla="*/ 1131300 h 1389993"/>
              <a:gd name="connsiteX2" fmla="*/ 1412340 w 1412340"/>
              <a:gd name="connsiteY2" fmla="*/ 0 h 1389993"/>
              <a:gd name="connsiteX0" fmla="*/ 0 w 1412459"/>
              <a:gd name="connsiteY0" fmla="*/ 1389993 h 1389993"/>
              <a:gd name="connsiteX1" fmla="*/ 959668 w 1412459"/>
              <a:gd name="connsiteY1" fmla="*/ 1131300 h 1389993"/>
              <a:gd name="connsiteX2" fmla="*/ 1412340 w 1412459"/>
              <a:gd name="connsiteY2" fmla="*/ 0 h 1389993"/>
              <a:gd name="connsiteX0" fmla="*/ 0 w 1367216"/>
              <a:gd name="connsiteY0" fmla="*/ 1389993 h 1389993"/>
              <a:gd name="connsiteX1" fmla="*/ 959668 w 1367216"/>
              <a:gd name="connsiteY1" fmla="*/ 1131300 h 1389993"/>
              <a:gd name="connsiteX2" fmla="*/ 1367073 w 1367216"/>
              <a:gd name="connsiteY2" fmla="*/ 0 h 1389993"/>
              <a:gd name="connsiteX0" fmla="*/ 0 w 1367073"/>
              <a:gd name="connsiteY0" fmla="*/ 1389993 h 1389993"/>
              <a:gd name="connsiteX1" fmla="*/ 959668 w 1367073"/>
              <a:gd name="connsiteY1" fmla="*/ 1131300 h 1389993"/>
              <a:gd name="connsiteX2" fmla="*/ 1367073 w 1367073"/>
              <a:gd name="connsiteY2" fmla="*/ 0 h 138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073" h="1389993">
                <a:moveTo>
                  <a:pt x="0" y="1389993"/>
                </a:moveTo>
                <a:cubicBezTo>
                  <a:pt x="334224" y="1342462"/>
                  <a:pt x="731823" y="1362965"/>
                  <a:pt x="959668" y="1131300"/>
                </a:cubicBezTo>
                <a:cubicBezTo>
                  <a:pt x="1187513" y="899635"/>
                  <a:pt x="1336895" y="455847"/>
                  <a:pt x="1367073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55702"/>
              </p:ext>
            </p:extLst>
          </p:nvPr>
        </p:nvGraphicFramePr>
        <p:xfrm>
          <a:off x="7719368" y="4288450"/>
          <a:ext cx="201613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5" name="Equation" r:id="rId6" imgW="114120" imgH="126720" progId="Equation.DSMT4">
                  <p:embed/>
                </p:oleObj>
              </mc:Choice>
              <mc:Fallback>
                <p:oleObj name="Equation" r:id="rId6" imgW="114120" imgH="126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9368" y="4288450"/>
                        <a:ext cx="201613" cy="2238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97750"/>
              </p:ext>
            </p:extLst>
          </p:nvPr>
        </p:nvGraphicFramePr>
        <p:xfrm>
          <a:off x="7935913" y="4900613"/>
          <a:ext cx="2921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6" name="Equation" r:id="rId8" imgW="164880" imgH="190440" progId="Equation.DSMT4">
                  <p:embed/>
                </p:oleObj>
              </mc:Choice>
              <mc:Fallback>
                <p:oleObj name="Equation" r:id="rId8" imgW="16488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5913" y="4900613"/>
                        <a:ext cx="292100" cy="336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535304"/>
              </p:ext>
            </p:extLst>
          </p:nvPr>
        </p:nvGraphicFramePr>
        <p:xfrm>
          <a:off x="7498456" y="4899586"/>
          <a:ext cx="2921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7" name="Equation" r:id="rId10" imgW="164880" imgH="190440" progId="Equation.DSMT4">
                  <p:embed/>
                </p:oleObj>
              </mc:Choice>
              <mc:Fallback>
                <p:oleObj name="Equation" r:id="rId10" imgW="16488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8456" y="4899586"/>
                        <a:ext cx="292100" cy="336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110273" y="3200400"/>
            <a:ext cx="135802" cy="230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907280" y="3911098"/>
            <a:ext cx="3494513" cy="500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0273" y="3878490"/>
            <a:ext cx="1423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21728" y="4035015"/>
            <a:ext cx="18389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negative beyond this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1" y="2657696"/>
            <a:ext cx="5175455" cy="382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1265274" y="4571777"/>
            <a:ext cx="3923414" cy="287079"/>
          </a:xfrm>
          <a:prstGeom prst="leftRightArrow">
            <a:avLst/>
          </a:prstGeom>
          <a:solidFill>
            <a:srgbClr val="E9F913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65714"/>
          <a:stretch/>
        </p:blipFill>
        <p:spPr bwMode="auto">
          <a:xfrm>
            <a:off x="321578" y="648586"/>
            <a:ext cx="8400422" cy="171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3527" t="55961" r="38848" b="36194"/>
          <a:stretch/>
        </p:blipFill>
        <p:spPr bwMode="auto">
          <a:xfrm>
            <a:off x="1792663" y="3019647"/>
            <a:ext cx="3160696" cy="3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784652" y="489098"/>
            <a:ext cx="712382" cy="616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7034" y="1697737"/>
            <a:ext cx="337709" cy="2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6057" y="1690558"/>
            <a:ext cx="337709" cy="2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7819" t="5154" r="6155" b="4438"/>
          <a:stretch/>
        </p:blipFill>
        <p:spPr>
          <a:xfrm>
            <a:off x="5872899" y="3176833"/>
            <a:ext cx="3082566" cy="243211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8876"/>
              </p:ext>
            </p:extLst>
          </p:nvPr>
        </p:nvGraphicFramePr>
        <p:xfrm>
          <a:off x="7206558" y="2970277"/>
          <a:ext cx="415247" cy="24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4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06558" y="2970277"/>
                        <a:ext cx="415247" cy="246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608" y="2998063"/>
            <a:ext cx="981075" cy="1905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307291" y="5260157"/>
            <a:ext cx="1932495" cy="612742"/>
          </a:xfrm>
          <a:custGeom>
            <a:avLst/>
            <a:gdLst>
              <a:gd name="connsiteX0" fmla="*/ 1932495 w 1932495"/>
              <a:gd name="connsiteY0" fmla="*/ 0 h 612742"/>
              <a:gd name="connsiteX1" fmla="*/ 1913641 w 1932495"/>
              <a:gd name="connsiteY1" fmla="*/ 75414 h 612742"/>
              <a:gd name="connsiteX2" fmla="*/ 1875934 w 1932495"/>
              <a:gd name="connsiteY2" fmla="*/ 122548 h 612742"/>
              <a:gd name="connsiteX3" fmla="*/ 1809946 w 1932495"/>
              <a:gd name="connsiteY3" fmla="*/ 197963 h 612742"/>
              <a:gd name="connsiteX4" fmla="*/ 1706251 w 1932495"/>
              <a:gd name="connsiteY4" fmla="*/ 273377 h 612742"/>
              <a:gd name="connsiteX5" fmla="*/ 1668544 w 1932495"/>
              <a:gd name="connsiteY5" fmla="*/ 301657 h 612742"/>
              <a:gd name="connsiteX6" fmla="*/ 1640264 w 1932495"/>
              <a:gd name="connsiteY6" fmla="*/ 320511 h 612742"/>
              <a:gd name="connsiteX7" fmla="*/ 1583703 w 1932495"/>
              <a:gd name="connsiteY7" fmla="*/ 377072 h 612742"/>
              <a:gd name="connsiteX8" fmla="*/ 1545996 w 1932495"/>
              <a:gd name="connsiteY8" fmla="*/ 395925 h 612742"/>
              <a:gd name="connsiteX9" fmla="*/ 1395167 w 1932495"/>
              <a:gd name="connsiteY9" fmla="*/ 480767 h 612742"/>
              <a:gd name="connsiteX10" fmla="*/ 1329179 w 1932495"/>
              <a:gd name="connsiteY10" fmla="*/ 499620 h 612742"/>
              <a:gd name="connsiteX11" fmla="*/ 1282045 w 1932495"/>
              <a:gd name="connsiteY11" fmla="*/ 518474 h 612742"/>
              <a:gd name="connsiteX12" fmla="*/ 1216057 w 1932495"/>
              <a:gd name="connsiteY12" fmla="*/ 556181 h 612742"/>
              <a:gd name="connsiteX13" fmla="*/ 1055802 w 1932495"/>
              <a:gd name="connsiteY13" fmla="*/ 584462 h 612742"/>
              <a:gd name="connsiteX14" fmla="*/ 820132 w 1932495"/>
              <a:gd name="connsiteY14" fmla="*/ 603315 h 612742"/>
              <a:gd name="connsiteX15" fmla="*/ 754144 w 1932495"/>
              <a:gd name="connsiteY15" fmla="*/ 612742 h 612742"/>
              <a:gd name="connsiteX16" fmla="*/ 433633 w 1932495"/>
              <a:gd name="connsiteY16" fmla="*/ 603315 h 612742"/>
              <a:gd name="connsiteX17" fmla="*/ 386499 w 1932495"/>
              <a:gd name="connsiteY17" fmla="*/ 593888 h 612742"/>
              <a:gd name="connsiteX18" fmla="*/ 311084 w 1932495"/>
              <a:gd name="connsiteY18" fmla="*/ 584462 h 612742"/>
              <a:gd name="connsiteX19" fmla="*/ 216816 w 1932495"/>
              <a:gd name="connsiteY19" fmla="*/ 556181 h 612742"/>
              <a:gd name="connsiteX20" fmla="*/ 188536 w 1932495"/>
              <a:gd name="connsiteY20" fmla="*/ 537328 h 612742"/>
              <a:gd name="connsiteX21" fmla="*/ 131975 w 1932495"/>
              <a:gd name="connsiteY21" fmla="*/ 518474 h 612742"/>
              <a:gd name="connsiteX22" fmla="*/ 65987 w 1932495"/>
              <a:gd name="connsiteY22" fmla="*/ 499620 h 612742"/>
              <a:gd name="connsiteX23" fmla="*/ 37707 w 1932495"/>
              <a:gd name="connsiteY23" fmla="*/ 480767 h 612742"/>
              <a:gd name="connsiteX24" fmla="*/ 0 w 1932495"/>
              <a:gd name="connsiteY24" fmla="*/ 452486 h 612742"/>
              <a:gd name="connsiteX25" fmla="*/ 37707 w 1932495"/>
              <a:gd name="connsiteY25" fmla="*/ 509047 h 612742"/>
              <a:gd name="connsiteX26" fmla="*/ 47134 w 1932495"/>
              <a:gd name="connsiteY26" fmla="*/ 546754 h 612742"/>
              <a:gd name="connsiteX27" fmla="*/ 65987 w 1932495"/>
              <a:gd name="connsiteY27" fmla="*/ 603315 h 612742"/>
              <a:gd name="connsiteX28" fmla="*/ 56561 w 1932495"/>
              <a:gd name="connsiteY28" fmla="*/ 499620 h 612742"/>
              <a:gd name="connsiteX29" fmla="*/ 37707 w 1932495"/>
              <a:gd name="connsiteY29" fmla="*/ 443059 h 612742"/>
              <a:gd name="connsiteX30" fmla="*/ 150829 w 1932495"/>
              <a:gd name="connsiteY30" fmla="*/ 433633 h 61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32495" h="612742">
                <a:moveTo>
                  <a:pt x="1932495" y="0"/>
                </a:moveTo>
                <a:cubicBezTo>
                  <a:pt x="1926210" y="25138"/>
                  <a:pt x="1924500" y="51887"/>
                  <a:pt x="1913641" y="75414"/>
                </a:cubicBezTo>
                <a:cubicBezTo>
                  <a:pt x="1905209" y="93682"/>
                  <a:pt x="1888006" y="106452"/>
                  <a:pt x="1875934" y="122548"/>
                </a:cubicBezTo>
                <a:cubicBezTo>
                  <a:pt x="1842969" y="166502"/>
                  <a:pt x="1868594" y="148338"/>
                  <a:pt x="1809946" y="197963"/>
                </a:cubicBezTo>
                <a:cubicBezTo>
                  <a:pt x="1732565" y="263439"/>
                  <a:pt x="1758118" y="236329"/>
                  <a:pt x="1706251" y="273377"/>
                </a:cubicBezTo>
                <a:cubicBezTo>
                  <a:pt x="1693466" y="282509"/>
                  <a:pt x="1681329" y="292525"/>
                  <a:pt x="1668544" y="301657"/>
                </a:cubicBezTo>
                <a:cubicBezTo>
                  <a:pt x="1659325" y="308242"/>
                  <a:pt x="1648732" y="312984"/>
                  <a:pt x="1640264" y="320511"/>
                </a:cubicBezTo>
                <a:cubicBezTo>
                  <a:pt x="1620336" y="338225"/>
                  <a:pt x="1607551" y="365148"/>
                  <a:pt x="1583703" y="377072"/>
                </a:cubicBezTo>
                <a:cubicBezTo>
                  <a:pt x="1571134" y="383356"/>
                  <a:pt x="1558046" y="388695"/>
                  <a:pt x="1545996" y="395925"/>
                </a:cubicBezTo>
                <a:cubicBezTo>
                  <a:pt x="1492373" y="428099"/>
                  <a:pt x="1459827" y="462293"/>
                  <a:pt x="1395167" y="480767"/>
                </a:cubicBezTo>
                <a:cubicBezTo>
                  <a:pt x="1373171" y="487051"/>
                  <a:pt x="1350881" y="492386"/>
                  <a:pt x="1329179" y="499620"/>
                </a:cubicBezTo>
                <a:cubicBezTo>
                  <a:pt x="1313126" y="504971"/>
                  <a:pt x="1296837" y="510256"/>
                  <a:pt x="1282045" y="518474"/>
                </a:cubicBezTo>
                <a:cubicBezTo>
                  <a:pt x="1225957" y="549634"/>
                  <a:pt x="1265841" y="543735"/>
                  <a:pt x="1216057" y="556181"/>
                </a:cubicBezTo>
                <a:cubicBezTo>
                  <a:pt x="1183875" y="564227"/>
                  <a:pt x="1059622" y="584156"/>
                  <a:pt x="1055802" y="584462"/>
                </a:cubicBezTo>
                <a:cubicBezTo>
                  <a:pt x="977245" y="590746"/>
                  <a:pt x="898148" y="592170"/>
                  <a:pt x="820132" y="603315"/>
                </a:cubicBezTo>
                <a:lnTo>
                  <a:pt x="754144" y="612742"/>
                </a:lnTo>
                <a:cubicBezTo>
                  <a:pt x="647307" y="609600"/>
                  <a:pt x="540376" y="608789"/>
                  <a:pt x="433633" y="603315"/>
                </a:cubicBezTo>
                <a:cubicBezTo>
                  <a:pt x="417632" y="602494"/>
                  <a:pt x="402335" y="596324"/>
                  <a:pt x="386499" y="593888"/>
                </a:cubicBezTo>
                <a:cubicBezTo>
                  <a:pt x="361460" y="590036"/>
                  <a:pt x="336222" y="587604"/>
                  <a:pt x="311084" y="584462"/>
                </a:cubicBezTo>
                <a:cubicBezTo>
                  <a:pt x="290005" y="579192"/>
                  <a:pt x="230587" y="565361"/>
                  <a:pt x="216816" y="556181"/>
                </a:cubicBezTo>
                <a:cubicBezTo>
                  <a:pt x="207389" y="549897"/>
                  <a:pt x="198889" y="541929"/>
                  <a:pt x="188536" y="537328"/>
                </a:cubicBezTo>
                <a:cubicBezTo>
                  <a:pt x="170375" y="529257"/>
                  <a:pt x="150829" y="524759"/>
                  <a:pt x="131975" y="518474"/>
                </a:cubicBezTo>
                <a:cubicBezTo>
                  <a:pt x="91402" y="504949"/>
                  <a:pt x="113337" y="511458"/>
                  <a:pt x="65987" y="499620"/>
                </a:cubicBezTo>
                <a:cubicBezTo>
                  <a:pt x="56560" y="493336"/>
                  <a:pt x="46926" y="487352"/>
                  <a:pt x="37707" y="480767"/>
                </a:cubicBezTo>
                <a:cubicBezTo>
                  <a:pt x="24922" y="471635"/>
                  <a:pt x="0" y="436775"/>
                  <a:pt x="0" y="452486"/>
                </a:cubicBezTo>
                <a:cubicBezTo>
                  <a:pt x="0" y="475145"/>
                  <a:pt x="37707" y="509047"/>
                  <a:pt x="37707" y="509047"/>
                </a:cubicBezTo>
                <a:cubicBezTo>
                  <a:pt x="40849" y="521616"/>
                  <a:pt x="43411" y="534345"/>
                  <a:pt x="47134" y="546754"/>
                </a:cubicBezTo>
                <a:cubicBezTo>
                  <a:pt x="52845" y="565789"/>
                  <a:pt x="65987" y="603315"/>
                  <a:pt x="65987" y="603315"/>
                </a:cubicBezTo>
                <a:cubicBezTo>
                  <a:pt x="62845" y="568750"/>
                  <a:pt x="62593" y="533799"/>
                  <a:pt x="56561" y="499620"/>
                </a:cubicBezTo>
                <a:cubicBezTo>
                  <a:pt x="53107" y="480049"/>
                  <a:pt x="37707" y="443059"/>
                  <a:pt x="37707" y="443059"/>
                </a:cubicBezTo>
                <a:cubicBezTo>
                  <a:pt x="92817" y="424690"/>
                  <a:pt x="56050" y="433633"/>
                  <a:pt x="150829" y="4336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087565" y="5307291"/>
            <a:ext cx="142794" cy="152808"/>
          </a:xfrm>
          <a:custGeom>
            <a:avLst/>
            <a:gdLst>
              <a:gd name="connsiteX0" fmla="*/ 114513 w 142794"/>
              <a:gd name="connsiteY0" fmla="*/ 47134 h 152808"/>
              <a:gd name="connsiteX1" fmla="*/ 1392 w 142794"/>
              <a:gd name="connsiteY1" fmla="*/ 150829 h 152808"/>
              <a:gd name="connsiteX2" fmla="*/ 29672 w 142794"/>
              <a:gd name="connsiteY2" fmla="*/ 131975 h 152808"/>
              <a:gd name="connsiteX3" fmla="*/ 95660 w 142794"/>
              <a:gd name="connsiteY3" fmla="*/ 56561 h 152808"/>
              <a:gd name="connsiteX4" fmla="*/ 114513 w 142794"/>
              <a:gd name="connsiteY4" fmla="*/ 28280 h 152808"/>
              <a:gd name="connsiteX5" fmla="*/ 123940 w 142794"/>
              <a:gd name="connsiteY5" fmla="*/ 0 h 152808"/>
              <a:gd name="connsiteX6" fmla="*/ 142794 w 142794"/>
              <a:gd name="connsiteY6" fmla="*/ 28280 h 152808"/>
              <a:gd name="connsiteX7" fmla="*/ 133367 w 142794"/>
              <a:gd name="connsiteY7" fmla="*/ 75414 h 152808"/>
              <a:gd name="connsiteX8" fmla="*/ 123940 w 142794"/>
              <a:gd name="connsiteY8" fmla="*/ 103695 h 152808"/>
              <a:gd name="connsiteX9" fmla="*/ 114513 w 142794"/>
              <a:gd name="connsiteY9" fmla="*/ 37707 h 152808"/>
              <a:gd name="connsiteX10" fmla="*/ 48526 w 142794"/>
              <a:gd name="connsiteY10" fmla="*/ 75414 h 152808"/>
              <a:gd name="connsiteX11" fmla="*/ 48526 w 142794"/>
              <a:gd name="connsiteY11" fmla="*/ 113121 h 1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794" h="152808">
                <a:moveTo>
                  <a:pt x="114513" y="47134"/>
                </a:moveTo>
                <a:cubicBezTo>
                  <a:pt x="76806" y="81699"/>
                  <a:pt x="37562" y="114659"/>
                  <a:pt x="1392" y="150829"/>
                </a:cubicBezTo>
                <a:cubicBezTo>
                  <a:pt x="-6619" y="158840"/>
                  <a:pt x="22212" y="140501"/>
                  <a:pt x="29672" y="131975"/>
                </a:cubicBezTo>
                <a:cubicBezTo>
                  <a:pt x="106653" y="43995"/>
                  <a:pt x="32030" y="98979"/>
                  <a:pt x="95660" y="56561"/>
                </a:cubicBezTo>
                <a:cubicBezTo>
                  <a:pt x="101944" y="47134"/>
                  <a:pt x="109446" y="38414"/>
                  <a:pt x="114513" y="28280"/>
                </a:cubicBezTo>
                <a:cubicBezTo>
                  <a:pt x="118957" y="19392"/>
                  <a:pt x="114003" y="0"/>
                  <a:pt x="123940" y="0"/>
                </a:cubicBezTo>
                <a:cubicBezTo>
                  <a:pt x="135270" y="0"/>
                  <a:pt x="136509" y="18853"/>
                  <a:pt x="142794" y="28280"/>
                </a:cubicBezTo>
                <a:cubicBezTo>
                  <a:pt x="139652" y="43991"/>
                  <a:pt x="137253" y="59870"/>
                  <a:pt x="133367" y="75414"/>
                </a:cubicBezTo>
                <a:cubicBezTo>
                  <a:pt x="130957" y="85054"/>
                  <a:pt x="128384" y="112583"/>
                  <a:pt x="123940" y="103695"/>
                </a:cubicBezTo>
                <a:cubicBezTo>
                  <a:pt x="114003" y="83822"/>
                  <a:pt x="117655" y="59703"/>
                  <a:pt x="114513" y="37707"/>
                </a:cubicBezTo>
                <a:cubicBezTo>
                  <a:pt x="110745" y="39591"/>
                  <a:pt x="52967" y="66532"/>
                  <a:pt x="48526" y="75414"/>
                </a:cubicBezTo>
                <a:cubicBezTo>
                  <a:pt x="42905" y="86656"/>
                  <a:pt x="48526" y="100552"/>
                  <a:pt x="48526" y="1131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072472"/>
              </p:ext>
            </p:extLst>
          </p:nvPr>
        </p:nvGraphicFramePr>
        <p:xfrm>
          <a:off x="5834743" y="5843381"/>
          <a:ext cx="2361545" cy="642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5" name="Equation" r:id="rId10" imgW="1587240" imgH="431640" progId="Equation.DSMT4">
                  <p:embed/>
                </p:oleObj>
              </mc:Choice>
              <mc:Fallback>
                <p:oleObj name="Equation" r:id="rId10" imgW="1587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34743" y="5843381"/>
                        <a:ext cx="2361545" cy="6424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2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r="8698" b="17212"/>
          <a:stretch>
            <a:fillRect/>
          </a:stretch>
        </p:blipFill>
        <p:spPr bwMode="auto">
          <a:xfrm>
            <a:off x="206619" y="2445431"/>
            <a:ext cx="5530989" cy="422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52304"/>
          <a:stretch>
            <a:fillRect/>
          </a:stretch>
        </p:blipFill>
        <p:spPr bwMode="auto">
          <a:xfrm>
            <a:off x="180871" y="217295"/>
            <a:ext cx="8842549" cy="226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180491" y="3969098"/>
            <a:ext cx="1959429" cy="1457011"/>
          </a:xfrm>
          <a:prstGeom prst="ellipse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79170" y="2924068"/>
            <a:ext cx="2264229" cy="3597311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8905" y="257237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84844" y="3044650"/>
            <a:ext cx="190919" cy="2009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2941709"/>
            <a:ext cx="30848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However, it does look like there should be a region such that the system converges.</a:t>
            </a:r>
          </a:p>
          <a:p>
            <a:r>
              <a:rPr lang="en-US" dirty="0" smtClean="0"/>
              <a:t>Can we define that region?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69920" y="3124200"/>
            <a:ext cx="502920" cy="259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928906" y="3541874"/>
            <a:ext cx="2014694" cy="7287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6002" b="11175"/>
          <a:stretch/>
        </p:blipFill>
        <p:spPr bwMode="auto">
          <a:xfrm>
            <a:off x="150726" y="1487157"/>
            <a:ext cx="8842549" cy="203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444949" y="2636875"/>
            <a:ext cx="19563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4142" y="850605"/>
            <a:ext cx="32440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Define Region of Attraction (RA):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7782" y="3931495"/>
            <a:ext cx="308484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Question we want to answer</a:t>
            </a:r>
            <a:r>
              <a:rPr lang="en-US" dirty="0" smtClean="0"/>
              <a:t>: Where can the system start (Initial Conditions at t=0) so that we know it will move to the equilibrium point?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4888"/>
          <a:stretch>
            <a:fillRect/>
          </a:stretch>
        </p:blipFill>
        <p:spPr bwMode="auto">
          <a:xfrm>
            <a:off x="150725" y="492368"/>
            <a:ext cx="7820215" cy="56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63176" y="3638498"/>
            <a:ext cx="25623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Original assumption , V is decreasing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7157" y="2312797"/>
            <a:ext cx="2811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are </a:t>
            </a:r>
            <a:r>
              <a:rPr lang="en-US" b="1" dirty="0" smtClean="0"/>
              <a:t>assuming</a:t>
            </a:r>
            <a:r>
              <a:rPr lang="en-US" dirty="0" smtClean="0"/>
              <a:t> we know there is a bound on 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4" name="Freeform 13"/>
          <p:cNvSpPr/>
          <p:nvPr/>
        </p:nvSpPr>
        <p:spPr>
          <a:xfrm flipH="1">
            <a:off x="5385915" y="2823588"/>
            <a:ext cx="401933" cy="393561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84" h="281354">
                <a:moveTo>
                  <a:pt x="385187" y="0"/>
                </a:moveTo>
                <a:cubicBezTo>
                  <a:pt x="192593" y="72013"/>
                  <a:pt x="0" y="144026"/>
                  <a:pt x="3350" y="190918"/>
                </a:cubicBezTo>
                <a:cubicBezTo>
                  <a:pt x="6700" y="237810"/>
                  <a:pt x="313174" y="236136"/>
                  <a:pt x="405284" y="281354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5729138" y="3471343"/>
            <a:ext cx="401933" cy="393561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84" h="281354">
                <a:moveTo>
                  <a:pt x="385187" y="0"/>
                </a:moveTo>
                <a:cubicBezTo>
                  <a:pt x="192593" y="72013"/>
                  <a:pt x="0" y="144026"/>
                  <a:pt x="3350" y="190918"/>
                </a:cubicBezTo>
                <a:cubicBezTo>
                  <a:pt x="6700" y="237810"/>
                  <a:pt x="313174" y="236136"/>
                  <a:pt x="405284" y="281354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91732" y="2833210"/>
            <a:ext cx="556004" cy="308148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84" h="281354">
                <a:moveTo>
                  <a:pt x="385187" y="0"/>
                </a:moveTo>
                <a:cubicBezTo>
                  <a:pt x="192593" y="72013"/>
                  <a:pt x="0" y="144026"/>
                  <a:pt x="3350" y="190918"/>
                </a:cubicBezTo>
                <a:cubicBezTo>
                  <a:pt x="6700" y="237810"/>
                  <a:pt x="313174" y="236136"/>
                  <a:pt x="405284" y="281354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0725" y="3975911"/>
            <a:ext cx="19594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Solve differential inequality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1671376" y="4819861"/>
            <a:ext cx="556004" cy="308148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84" h="281354">
                <a:moveTo>
                  <a:pt x="385187" y="0"/>
                </a:moveTo>
                <a:cubicBezTo>
                  <a:pt x="192593" y="72013"/>
                  <a:pt x="0" y="144026"/>
                  <a:pt x="3350" y="190918"/>
                </a:cubicBezTo>
                <a:cubicBezTo>
                  <a:pt x="6700" y="237810"/>
                  <a:pt x="313174" y="236136"/>
                  <a:pt x="405284" y="281354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90267" y="46222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199580"/>
              </p:ext>
            </p:extLst>
          </p:nvPr>
        </p:nvGraphicFramePr>
        <p:xfrm>
          <a:off x="5560897" y="5499286"/>
          <a:ext cx="186949" cy="24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3" name="Equation" r:id="rId4" imgW="126720" imgH="164880" progId="Equation.DSMT4">
                  <p:embed/>
                </p:oleObj>
              </mc:Choice>
              <mc:Fallback>
                <p:oleObj name="Equation" r:id="rId4" imgW="126720" imgH="164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897" y="5499286"/>
                        <a:ext cx="186949" cy="24229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214110"/>
              </p:ext>
            </p:extLst>
          </p:nvPr>
        </p:nvGraphicFramePr>
        <p:xfrm>
          <a:off x="5593627" y="4676560"/>
          <a:ext cx="18732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4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627" y="4676560"/>
                        <a:ext cx="187325" cy="242888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1240" y="2654068"/>
            <a:ext cx="2872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 flipH="1">
            <a:off x="5638678" y="3838066"/>
            <a:ext cx="401933" cy="393561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84" h="281354">
                <a:moveTo>
                  <a:pt x="385187" y="0"/>
                </a:moveTo>
                <a:cubicBezTo>
                  <a:pt x="192593" y="72013"/>
                  <a:pt x="0" y="144026"/>
                  <a:pt x="3350" y="190918"/>
                </a:cubicBezTo>
                <a:cubicBezTo>
                  <a:pt x="6700" y="237810"/>
                  <a:pt x="313174" y="236136"/>
                  <a:pt x="405284" y="281354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H="1">
            <a:off x="4134294" y="4088048"/>
            <a:ext cx="401933" cy="393561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84" h="281354">
                <a:moveTo>
                  <a:pt x="385187" y="0"/>
                </a:moveTo>
                <a:cubicBezTo>
                  <a:pt x="192593" y="72013"/>
                  <a:pt x="0" y="144026"/>
                  <a:pt x="3350" y="190918"/>
                </a:cubicBezTo>
                <a:cubicBezTo>
                  <a:pt x="6700" y="237810"/>
                  <a:pt x="313174" y="236136"/>
                  <a:pt x="405284" y="281354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823776" y="4448510"/>
            <a:ext cx="556004" cy="308148"/>
          </a:xfrm>
          <a:custGeom>
            <a:avLst/>
            <a:gdLst>
              <a:gd name="connsiteX0" fmla="*/ 385187 w 405284"/>
              <a:gd name="connsiteY0" fmla="*/ 0 h 281354"/>
              <a:gd name="connsiteX1" fmla="*/ 3350 w 405284"/>
              <a:gd name="connsiteY1" fmla="*/ 190918 h 281354"/>
              <a:gd name="connsiteX2" fmla="*/ 405284 w 405284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84" h="281354">
                <a:moveTo>
                  <a:pt x="385187" y="0"/>
                </a:moveTo>
                <a:cubicBezTo>
                  <a:pt x="192593" y="72013"/>
                  <a:pt x="0" y="144026"/>
                  <a:pt x="3350" y="190918"/>
                </a:cubicBezTo>
                <a:cubicBezTo>
                  <a:pt x="6700" y="237810"/>
                  <a:pt x="313174" y="236136"/>
                  <a:pt x="405284" y="281354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228117" y="5849885"/>
            <a:ext cx="2811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have now </a:t>
            </a:r>
            <a:r>
              <a:rPr lang="en-US" b="1" dirty="0" smtClean="0"/>
              <a:t>shown</a:t>
            </a:r>
            <a:r>
              <a:rPr lang="en-US" dirty="0" smtClean="0"/>
              <a:t> there is a bound on 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658601"/>
              </p:ext>
            </p:extLst>
          </p:nvPr>
        </p:nvGraphicFramePr>
        <p:xfrm>
          <a:off x="4536227" y="952818"/>
          <a:ext cx="7254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5" name="Equation" r:id="rId8" imgW="380880" imgH="190440" progId="Equation.DSMT4">
                  <p:embed/>
                </p:oleObj>
              </mc:Choice>
              <mc:Fallback>
                <p:oleObj name="Equation" r:id="rId8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227" y="952818"/>
                        <a:ext cx="725488" cy="3635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 l="5240" t="39489" r="9030" b="51064"/>
          <a:stretch>
            <a:fillRect/>
          </a:stretch>
        </p:blipFill>
        <p:spPr bwMode="auto">
          <a:xfrm>
            <a:off x="1282246" y="5144406"/>
            <a:ext cx="7140998" cy="66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V="1">
            <a:off x="4055591" y="5656873"/>
            <a:ext cx="864158" cy="0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072150" y="5676970"/>
            <a:ext cx="671565" cy="0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699065" y="5224793"/>
            <a:ext cx="2291024" cy="200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951572" y="5224794"/>
            <a:ext cx="2291024" cy="200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9410" y="582067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27120" y="5821847"/>
            <a:ext cx="27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9121" y="38481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k=2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92221"/>
              </p:ext>
            </p:extLst>
          </p:nvPr>
        </p:nvGraphicFramePr>
        <p:xfrm>
          <a:off x="1615504" y="794562"/>
          <a:ext cx="3557588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7" name="Equation" r:id="rId4" imgW="1866600" imgH="1231560" progId="Equation.DSMT4">
                  <p:embed/>
                </p:oleObj>
              </mc:Choice>
              <mc:Fallback>
                <p:oleObj name="Equation" r:id="rId4" imgW="1866600" imgH="1231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504" y="794562"/>
                        <a:ext cx="3557588" cy="2346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6105" y="290544"/>
            <a:ext cx="16382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 R</a:t>
            </a:r>
            <a:r>
              <a:rPr lang="en-US" baseline="-25000" dirty="0" smtClean="0"/>
              <a:t>A</a:t>
            </a:r>
            <a:r>
              <a:rPr lang="en-US" dirty="0" smtClean="0"/>
              <a:t> for k=2: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38856"/>
              </p:ext>
            </p:extLst>
          </p:nvPr>
        </p:nvGraphicFramePr>
        <p:xfrm>
          <a:off x="5869547" y="5994593"/>
          <a:ext cx="4349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8" name="Equation" r:id="rId6" imgW="228600" imgH="203040" progId="Equation.DSMT4">
                  <p:embed/>
                </p:oleObj>
              </mc:Choice>
              <mc:Fallback>
                <p:oleObj name="Equation" r:id="rId6" imgW="22860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547" y="5994593"/>
                        <a:ext cx="434975" cy="385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60884"/>
              </p:ext>
            </p:extLst>
          </p:nvPr>
        </p:nvGraphicFramePr>
        <p:xfrm>
          <a:off x="3442690" y="5994592"/>
          <a:ext cx="5794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9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690" y="5994592"/>
                        <a:ext cx="579437" cy="385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423244" y="5807597"/>
            <a:ext cx="3729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3637" y="4032834"/>
            <a:ext cx="17699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portrait: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44364" y="2727531"/>
            <a:ext cx="16382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our R</a:t>
            </a:r>
            <a:r>
              <a:rPr lang="en-US" baseline="-25000" dirty="0" smtClean="0"/>
              <a:t>A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7" name="Straight Arrow Connector 6"/>
          <p:cNvCxnSpPr>
            <a:stCxn id="19" idx="1"/>
          </p:cNvCxnSpPr>
          <p:nvPr/>
        </p:nvCxnSpPr>
        <p:spPr>
          <a:xfrm flipH="1" flipV="1">
            <a:off x="4192793" y="2892345"/>
            <a:ext cx="1351571" cy="19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b="5420"/>
          <a:stretch>
            <a:fillRect/>
          </a:stretch>
        </p:blipFill>
        <p:spPr bwMode="auto">
          <a:xfrm>
            <a:off x="0" y="1100189"/>
            <a:ext cx="8872695" cy="380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9822" y="804885"/>
            <a:ext cx="637174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Estimate Region of Attraction (RA) Using LaSalle’s Theorem: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1342" y="5224485"/>
            <a:ext cx="349390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Doesn’t mean it is the entire RA</a:t>
            </a:r>
            <a:endParaRPr lang="en-US" sz="2000" dirty="0"/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4663440" y="4815840"/>
            <a:ext cx="337902" cy="60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78" y="1184375"/>
            <a:ext cx="83058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2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5720" y="60960"/>
            <a:ext cx="55778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Finish Example 14</a:t>
            </a:r>
            <a:endParaRPr lang="en-US" sz="20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37515" y="1184374"/>
            <a:ext cx="827314" cy="88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980402" y="999708"/>
            <a:ext cx="1872334" cy="369332"/>
            <a:chOff x="7217229" y="1628400"/>
            <a:chExt cx="1872334" cy="36933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51854" y="1706421"/>
              <a:ext cx="337709" cy="29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217229" y="1628400"/>
              <a:ext cx="170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Could be larger,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63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7559" b="6353"/>
          <a:stretch/>
        </p:blipFill>
        <p:spPr bwMode="auto">
          <a:xfrm>
            <a:off x="0" y="792480"/>
            <a:ext cx="5532120" cy="36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8698" b="17212"/>
          <a:stretch>
            <a:fillRect/>
          </a:stretch>
        </p:blipFill>
        <p:spPr bwMode="auto">
          <a:xfrm>
            <a:off x="4465320" y="3307072"/>
            <a:ext cx="4503168" cy="34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6048176" y="4294159"/>
            <a:ext cx="1654383" cy="1666734"/>
          </a:xfrm>
          <a:custGeom>
            <a:avLst/>
            <a:gdLst>
              <a:gd name="connsiteX0" fmla="*/ 200224 w 1654383"/>
              <a:gd name="connsiteY0" fmla="*/ 125441 h 1666734"/>
              <a:gd name="connsiteX1" fmla="*/ 581224 w 1654383"/>
              <a:gd name="connsiteY1" fmla="*/ 3521 h 1666734"/>
              <a:gd name="connsiteX2" fmla="*/ 1206064 w 1654383"/>
              <a:gd name="connsiteY2" fmla="*/ 262601 h 1666734"/>
              <a:gd name="connsiteX3" fmla="*/ 1587064 w 1654383"/>
              <a:gd name="connsiteY3" fmla="*/ 811241 h 1666734"/>
              <a:gd name="connsiteX4" fmla="*/ 1648024 w 1654383"/>
              <a:gd name="connsiteY4" fmla="*/ 1253201 h 1666734"/>
              <a:gd name="connsiteX5" fmla="*/ 1510864 w 1654383"/>
              <a:gd name="connsiteY5" fmla="*/ 1512281 h 1666734"/>
              <a:gd name="connsiteX6" fmla="*/ 1099384 w 1654383"/>
              <a:gd name="connsiteY6" fmla="*/ 1664681 h 1666734"/>
              <a:gd name="connsiteX7" fmla="*/ 489784 w 1654383"/>
              <a:gd name="connsiteY7" fmla="*/ 1405601 h 1666734"/>
              <a:gd name="connsiteX8" fmla="*/ 47824 w 1654383"/>
              <a:gd name="connsiteY8" fmla="*/ 750281 h 1666734"/>
              <a:gd name="connsiteX9" fmla="*/ 32584 w 1654383"/>
              <a:gd name="connsiteY9" fmla="*/ 308321 h 1666734"/>
              <a:gd name="connsiteX10" fmla="*/ 200224 w 1654383"/>
              <a:gd name="connsiteY10" fmla="*/ 125441 h 166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4383" h="1666734">
                <a:moveTo>
                  <a:pt x="200224" y="125441"/>
                </a:moveTo>
                <a:cubicBezTo>
                  <a:pt x="291664" y="74641"/>
                  <a:pt x="413584" y="-19339"/>
                  <a:pt x="581224" y="3521"/>
                </a:cubicBezTo>
                <a:cubicBezTo>
                  <a:pt x="748864" y="26381"/>
                  <a:pt x="1038424" y="127981"/>
                  <a:pt x="1206064" y="262601"/>
                </a:cubicBezTo>
                <a:cubicBezTo>
                  <a:pt x="1373704" y="397221"/>
                  <a:pt x="1513404" y="646141"/>
                  <a:pt x="1587064" y="811241"/>
                </a:cubicBezTo>
                <a:cubicBezTo>
                  <a:pt x="1660724" y="976341"/>
                  <a:pt x="1660724" y="1136361"/>
                  <a:pt x="1648024" y="1253201"/>
                </a:cubicBezTo>
                <a:cubicBezTo>
                  <a:pt x="1635324" y="1370041"/>
                  <a:pt x="1602304" y="1443701"/>
                  <a:pt x="1510864" y="1512281"/>
                </a:cubicBezTo>
                <a:cubicBezTo>
                  <a:pt x="1419424" y="1580861"/>
                  <a:pt x="1269564" y="1682461"/>
                  <a:pt x="1099384" y="1664681"/>
                </a:cubicBezTo>
                <a:cubicBezTo>
                  <a:pt x="929204" y="1646901"/>
                  <a:pt x="665044" y="1558001"/>
                  <a:pt x="489784" y="1405601"/>
                </a:cubicBezTo>
                <a:cubicBezTo>
                  <a:pt x="314524" y="1253201"/>
                  <a:pt x="124024" y="933161"/>
                  <a:pt x="47824" y="750281"/>
                </a:cubicBezTo>
                <a:cubicBezTo>
                  <a:pt x="-28376" y="567401"/>
                  <a:pt x="2104" y="415001"/>
                  <a:pt x="32584" y="308321"/>
                </a:cubicBezTo>
                <a:cubicBezTo>
                  <a:pt x="63064" y="201641"/>
                  <a:pt x="108784" y="176241"/>
                  <a:pt x="200224" y="125441"/>
                </a:cubicBezTo>
                <a:close/>
              </a:path>
            </a:pathLst>
          </a:custGeom>
          <a:solidFill>
            <a:srgbClr val="4070AA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59480" y="3104815"/>
            <a:ext cx="3154680" cy="1223345"/>
          </a:xfrm>
          <a:custGeom>
            <a:avLst/>
            <a:gdLst>
              <a:gd name="connsiteX0" fmla="*/ 0 w 3154680"/>
              <a:gd name="connsiteY0" fmla="*/ 491825 h 1528145"/>
              <a:gd name="connsiteX1" fmla="*/ 2621280 w 3154680"/>
              <a:gd name="connsiteY1" fmla="*/ 49865 h 1528145"/>
              <a:gd name="connsiteX2" fmla="*/ 3154680 w 3154680"/>
              <a:gd name="connsiteY2" fmla="*/ 1528145 h 1528145"/>
              <a:gd name="connsiteX0" fmla="*/ 0 w 3154680"/>
              <a:gd name="connsiteY0" fmla="*/ 491825 h 1528145"/>
              <a:gd name="connsiteX1" fmla="*/ 2621280 w 3154680"/>
              <a:gd name="connsiteY1" fmla="*/ 49865 h 1528145"/>
              <a:gd name="connsiteX2" fmla="*/ 3154680 w 3154680"/>
              <a:gd name="connsiteY2" fmla="*/ 1528145 h 152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4680" h="1528145">
                <a:moveTo>
                  <a:pt x="0" y="491825"/>
                </a:moveTo>
                <a:cubicBezTo>
                  <a:pt x="1047750" y="184485"/>
                  <a:pt x="2095500" y="-122855"/>
                  <a:pt x="2621280" y="49865"/>
                </a:cubicBezTo>
                <a:cubicBezTo>
                  <a:pt x="3147060" y="222585"/>
                  <a:pt x="3014980" y="928705"/>
                  <a:pt x="3154680" y="1528145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83920" y="3535680"/>
            <a:ext cx="1005840" cy="1417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760" y="5013960"/>
            <a:ext cx="21403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Contour lines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V(x)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7760" y="899160"/>
            <a:ext cx="5822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V(x)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93720" y="1005840"/>
            <a:ext cx="1828800" cy="426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42360" y="4130040"/>
            <a:ext cx="364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" y="3779520"/>
            <a:ext cx="364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03404" y="3760930"/>
            <a:ext cx="190919" cy="2009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52400"/>
            <a:ext cx="55778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Finish Example 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76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43" y="739550"/>
            <a:ext cx="8299939" cy="51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035238"/>
              </p:ext>
            </p:extLst>
          </p:nvPr>
        </p:nvGraphicFramePr>
        <p:xfrm>
          <a:off x="5868699" y="4111943"/>
          <a:ext cx="2350741" cy="37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6" name="Equation" r:id="rId4" imgW="1282680" imgH="203040" progId="Equation.DSMT4">
                  <p:embed/>
                </p:oleObj>
              </mc:Choice>
              <mc:Fallback>
                <p:oleObj name="Equation" r:id="rId4" imgW="1282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8699" y="4111943"/>
                        <a:ext cx="2350741" cy="37313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8491" b="14179"/>
          <a:stretch>
            <a:fillRect/>
          </a:stretch>
        </p:blipFill>
        <p:spPr bwMode="auto">
          <a:xfrm>
            <a:off x="0" y="1794298"/>
            <a:ext cx="5157216" cy="40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20825"/>
          <a:stretch>
            <a:fillRect/>
          </a:stretch>
        </p:blipFill>
        <p:spPr bwMode="auto">
          <a:xfrm>
            <a:off x="5206175" y="3842004"/>
            <a:ext cx="3672649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3464" y="292608"/>
            <a:ext cx="606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Pendulum without friction.</a:t>
            </a:r>
          </a:p>
          <a:p>
            <a:r>
              <a:rPr lang="en-US" dirty="0" smtClean="0"/>
              <a:t>Is (0,0) a stable equilibrium point in the sense of Definition 2?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907024" y="1426464"/>
            <a:ext cx="204825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6048756" y="1293876"/>
            <a:ext cx="2414016" cy="6492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06640" y="2679192"/>
            <a:ext cx="384048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18104" y="3950208"/>
            <a:ext cx="2423160" cy="594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50264" y="1048512"/>
            <a:ext cx="4855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770219"/>
              </p:ext>
            </p:extLst>
          </p:nvPr>
        </p:nvGraphicFramePr>
        <p:xfrm>
          <a:off x="3639102" y="1281839"/>
          <a:ext cx="2311815" cy="623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5" name="Equation" r:id="rId5" imgW="1600200" imgH="431640" progId="Equation.DSMT4">
                  <p:embed/>
                </p:oleObj>
              </mc:Choice>
              <mc:Fallback>
                <p:oleObj name="Equation" r:id="rId5" imgW="1600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9102" y="1281839"/>
                        <a:ext cx="2311815" cy="6238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>
            <a:endCxn id="18" idx="6"/>
          </p:cNvCxnSpPr>
          <p:nvPr/>
        </p:nvCxnSpPr>
        <p:spPr>
          <a:xfrm flipH="1">
            <a:off x="3140695" y="1593750"/>
            <a:ext cx="389315" cy="235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62716" y="3091959"/>
            <a:ext cx="1467293" cy="16526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52028" y="3607308"/>
            <a:ext cx="688667" cy="685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73207"/>
              </p:ext>
            </p:extLst>
          </p:nvPr>
        </p:nvGraphicFramePr>
        <p:xfrm>
          <a:off x="3015659" y="5978895"/>
          <a:ext cx="1028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6" name="Equation" r:id="rId7" imgW="1028520" imgH="406080" progId="Equation.DSMT4">
                  <p:embed/>
                </p:oleObj>
              </mc:Choice>
              <mc:Fallback>
                <p:oleObj name="Equation" r:id="rId7" imgW="102852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659" y="5978895"/>
                        <a:ext cx="1028700" cy="406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285865"/>
              </p:ext>
            </p:extLst>
          </p:nvPr>
        </p:nvGraphicFramePr>
        <p:xfrm>
          <a:off x="3466510" y="4324257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7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510" y="4324257"/>
                        <a:ext cx="127000" cy="139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100134"/>
              </p:ext>
            </p:extLst>
          </p:nvPr>
        </p:nvGraphicFramePr>
        <p:xfrm>
          <a:off x="3190875" y="3689350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8" name="Equation" r:id="rId11" imgW="139680" imgH="177480" progId="Equation.DSMT4">
                  <p:embed/>
                </p:oleObj>
              </mc:Choice>
              <mc:Fallback>
                <p:oleObj name="Equation" r:id="rId11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3689350"/>
                        <a:ext cx="139700" cy="177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5514023" y="4216908"/>
            <a:ext cx="315372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484685" y="6208003"/>
            <a:ext cx="315372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78380"/>
              </p:ext>
            </p:extLst>
          </p:nvPr>
        </p:nvGraphicFramePr>
        <p:xfrm>
          <a:off x="5350765" y="4107688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9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0765" y="4107688"/>
                        <a:ext cx="127000" cy="139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5514023" y="4480340"/>
            <a:ext cx="31537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484685" y="5978895"/>
            <a:ext cx="31537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447507"/>
              </p:ext>
            </p:extLst>
          </p:nvPr>
        </p:nvGraphicFramePr>
        <p:xfrm>
          <a:off x="5331715" y="4489771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80" name="Equation" r:id="rId14" imgW="139680" imgH="177480" progId="Equation.DSMT4">
                  <p:embed/>
                </p:oleObj>
              </mc:Choice>
              <mc:Fallback>
                <p:oleObj name="Equation" r:id="rId14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715" y="4489771"/>
                        <a:ext cx="139700" cy="177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3466510" y="3607308"/>
            <a:ext cx="1884255" cy="57023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6291" r="10475"/>
          <a:stretch>
            <a:fillRect/>
          </a:stretch>
        </p:blipFill>
        <p:spPr bwMode="auto">
          <a:xfrm>
            <a:off x="329825" y="138215"/>
            <a:ext cx="8304763" cy="468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77656" y="2488952"/>
            <a:ext cx="51886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7062" y="2846626"/>
            <a:ext cx="7265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749693"/>
              </p:ext>
            </p:extLst>
          </p:nvPr>
        </p:nvGraphicFramePr>
        <p:xfrm>
          <a:off x="5901373" y="728663"/>
          <a:ext cx="441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9" name="Equation" r:id="rId4" imgW="241200" imgH="164880" progId="Equation.DSMT4">
                  <p:embed/>
                </p:oleObj>
              </mc:Choice>
              <mc:Fallback>
                <p:oleObj name="Equation" r:id="rId4" imgW="2412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1373" y="728663"/>
                        <a:ext cx="441325" cy="30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0013"/>
          <a:stretch/>
        </p:blipFill>
        <p:spPr bwMode="auto">
          <a:xfrm>
            <a:off x="85061" y="486298"/>
            <a:ext cx="8609206" cy="220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911160" y="4455042"/>
            <a:ext cx="1169581" cy="467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9309" b="1641"/>
          <a:stretch/>
        </p:blipFill>
        <p:spPr bwMode="auto">
          <a:xfrm>
            <a:off x="85061" y="4603897"/>
            <a:ext cx="8609206" cy="14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56864" y="2785731"/>
            <a:ext cx="546559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Proven the “If” part of the Theorem. If Q&gt;0 and found P </a:t>
            </a:r>
          </a:p>
          <a:p>
            <a:r>
              <a:rPr lang="en-US" dirty="0" smtClean="0"/>
              <a:t>then AS real part of eigenvalues is &gt;0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785" y="3994299"/>
            <a:ext cx="44742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Now prove the “only If” part of the Theorem.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849"/>
          <a:stretch/>
        </p:blipFill>
        <p:spPr bwMode="auto">
          <a:xfrm>
            <a:off x="66675" y="1155626"/>
            <a:ext cx="9077325" cy="503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2391" b="91155"/>
          <a:stretch/>
        </p:blipFill>
        <p:spPr bwMode="auto">
          <a:xfrm>
            <a:off x="6783573" y="666971"/>
            <a:ext cx="1598428" cy="48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4736" r="7604"/>
          <a:stretch>
            <a:fillRect/>
          </a:stretch>
        </p:blipFill>
        <p:spPr bwMode="auto">
          <a:xfrm>
            <a:off x="261258" y="1414151"/>
            <a:ext cx="8478705" cy="338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78" y="345033"/>
            <a:ext cx="362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Is the following system AS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58763"/>
              </p:ext>
            </p:extLst>
          </p:nvPr>
        </p:nvGraphicFramePr>
        <p:xfrm>
          <a:off x="417425" y="909664"/>
          <a:ext cx="1782487" cy="677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21" name="Equation" r:id="rId3" imgW="1269720" imgH="482400" progId="Equation.DSMT4">
                  <p:embed/>
                </p:oleObj>
              </mc:Choice>
              <mc:Fallback>
                <p:oleObj name="Equation" r:id="rId3" imgW="1269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425" y="909664"/>
                        <a:ext cx="1782487" cy="677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84685"/>
              </p:ext>
            </p:extLst>
          </p:nvPr>
        </p:nvGraphicFramePr>
        <p:xfrm>
          <a:off x="331478" y="1700619"/>
          <a:ext cx="2387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22" name="Equation" r:id="rId5" imgW="1701720" imgH="482400" progId="Equation.DSMT4">
                  <p:embed/>
                </p:oleObj>
              </mc:Choice>
              <mc:Fallback>
                <p:oleObj name="Equation" r:id="rId5" imgW="170172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8" y="1700619"/>
                        <a:ext cx="2387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007402"/>
              </p:ext>
            </p:extLst>
          </p:nvPr>
        </p:nvGraphicFramePr>
        <p:xfrm>
          <a:off x="119063" y="2490788"/>
          <a:ext cx="5006975" cy="41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23" name="Equation" r:id="rId7" imgW="3568680" imgH="2946240" progId="Equation.DSMT4">
                  <p:embed/>
                </p:oleObj>
              </mc:Choice>
              <mc:Fallback>
                <p:oleObj name="Equation" r:id="rId7" imgW="3568680" imgH="2946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2490788"/>
                        <a:ext cx="5006975" cy="412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337100"/>
              </p:ext>
            </p:extLst>
          </p:nvPr>
        </p:nvGraphicFramePr>
        <p:xfrm>
          <a:off x="5445125" y="530225"/>
          <a:ext cx="3135313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24" name="Equation" r:id="rId9" imgW="2234880" imgH="2349360" progId="Equation.DSMT4">
                  <p:embed/>
                </p:oleObj>
              </mc:Choice>
              <mc:Fallback>
                <p:oleObj name="Equation" r:id="rId9" imgW="2234880" imgH="234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530225"/>
                        <a:ext cx="3135313" cy="329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092995" y="629304"/>
            <a:ext cx="53163" cy="5697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2736" y="4931573"/>
            <a:ext cx="36488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In MATLAB: &gt;&gt; </a:t>
            </a:r>
            <a:r>
              <a:rPr lang="en-US" sz="1600" dirty="0" smtClean="0"/>
              <a:t>P=</a:t>
            </a:r>
            <a:r>
              <a:rPr lang="en-US" sz="1600" dirty="0" err="1" smtClean="0"/>
              <a:t>lyap</a:t>
            </a:r>
            <a:r>
              <a:rPr lang="en-US" sz="1600" dirty="0"/>
              <a:t>([0 -1;1 -1],[1 0;0 1])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252572"/>
              </p:ext>
            </p:extLst>
          </p:nvPr>
        </p:nvGraphicFramePr>
        <p:xfrm>
          <a:off x="5196912" y="3919917"/>
          <a:ext cx="3819136" cy="88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25" name="Equation" r:id="rId11" imgW="2844720" imgH="660240" progId="Equation.DSMT4">
                  <p:embed/>
                </p:oleObj>
              </mc:Choice>
              <mc:Fallback>
                <p:oleObj name="Equation" r:id="rId11" imgW="2844720" imgH="660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912" y="3919917"/>
                        <a:ext cx="3819136" cy="8844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92736" y="5541173"/>
            <a:ext cx="364888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Wouldn’t it be easier just to find the eigenvalues of A? Yes, but having P (and hence a </a:t>
            </a:r>
            <a:r>
              <a:rPr lang="en-US" sz="1600" dirty="0" err="1" smtClean="0"/>
              <a:t>Lyapunov</a:t>
            </a:r>
            <a:r>
              <a:rPr lang="en-US" sz="1600" dirty="0" smtClean="0"/>
              <a:t> function) will be useful later.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877" y="3061513"/>
            <a:ext cx="6143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32" y="221475"/>
            <a:ext cx="8229600" cy="1143000"/>
          </a:xfrm>
        </p:spPr>
        <p:txBody>
          <a:bodyPr/>
          <a:lstStyle/>
          <a:p>
            <a:r>
              <a:rPr lang="en-US" dirty="0" smtClean="0"/>
              <a:t>Linearization of a Nonlinear System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741" y="1109552"/>
            <a:ext cx="3829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 b="24371"/>
          <a:stretch>
            <a:fillRect/>
          </a:stretch>
        </p:blipFill>
        <p:spPr bwMode="auto">
          <a:xfrm>
            <a:off x="1245007" y="2047875"/>
            <a:ext cx="6143625" cy="70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732" y="1758360"/>
            <a:ext cx="598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9877" y="3866263"/>
            <a:ext cx="2600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162" y="4861405"/>
            <a:ext cx="3209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8936" y="5651758"/>
            <a:ext cx="1114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5571460" y="2955850"/>
            <a:ext cx="935666" cy="7974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53964" y="2668771"/>
            <a:ext cx="15151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Assume  small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74605" y="3072809"/>
            <a:ext cx="666307" cy="5670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28531" y="2721935"/>
            <a:ext cx="38143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= 0 by assumption of equilibrium point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363" y="4540102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of variables to make the origin the equilibrium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 r="1372"/>
          <a:stretch>
            <a:fillRect/>
          </a:stretch>
        </p:blipFill>
        <p:spPr bwMode="auto">
          <a:xfrm>
            <a:off x="255182" y="1103239"/>
            <a:ext cx="8623004" cy="125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87" y="2418021"/>
            <a:ext cx="8580474" cy="11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159" y="489098"/>
            <a:ext cx="269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Linearize System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 t="8884" b="70614"/>
          <a:stretch>
            <a:fillRect/>
          </a:stretch>
        </p:blipFill>
        <p:spPr bwMode="auto">
          <a:xfrm>
            <a:off x="0" y="786811"/>
            <a:ext cx="5372321" cy="95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04791"/>
              </p:ext>
            </p:extLst>
          </p:nvPr>
        </p:nvGraphicFramePr>
        <p:xfrm>
          <a:off x="986059" y="2115842"/>
          <a:ext cx="4386262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6" name="Equation" r:id="rId5" imgW="2514600" imgH="1371600" progId="Equation.DSMT4">
                  <p:embed/>
                </p:oleObj>
              </mc:Choice>
              <mc:Fallback>
                <p:oleObj name="Equation" r:id="rId5" imgW="2514600" imgH="1371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059" y="2115842"/>
                        <a:ext cx="4386262" cy="2392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8642" t="62113" r="21494" b="4856"/>
          <a:stretch>
            <a:fillRect/>
          </a:stretch>
        </p:blipFill>
        <p:spPr bwMode="auto">
          <a:xfrm>
            <a:off x="1095154" y="4774018"/>
            <a:ext cx="3753293" cy="15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31284" b="63249"/>
          <a:stretch>
            <a:fillRect/>
          </a:stretch>
        </p:blipFill>
        <p:spPr bwMode="auto">
          <a:xfrm>
            <a:off x="0" y="1754372"/>
            <a:ext cx="5372321" cy="25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71462" y="5358809"/>
            <a:ext cx="23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Eigenvalues = 1,1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5889" y="583727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 is unstable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7" t="42641" r="35531"/>
          <a:stretch/>
        </p:blipFill>
        <p:spPr bwMode="auto">
          <a:xfrm>
            <a:off x="6071743" y="2684372"/>
            <a:ext cx="2819594" cy="124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65634" y="2304880"/>
            <a:ext cx="22674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Reminder of </a:t>
            </a:r>
            <a:r>
              <a:rPr lang="en-US" dirty="0" err="1" smtClean="0"/>
              <a:t>Jacobian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73430" y="2286000"/>
            <a:ext cx="2997200" cy="16482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5161280" y="3110148"/>
            <a:ext cx="812150" cy="2223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7026" y="3110148"/>
            <a:ext cx="5180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2x2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r="8902" b="14486"/>
          <a:stretch>
            <a:fillRect/>
          </a:stretch>
        </p:blipFill>
        <p:spPr bwMode="auto">
          <a:xfrm>
            <a:off x="4657061" y="3684584"/>
            <a:ext cx="4011363" cy="317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l="2611" r="8578" b="13034"/>
          <a:stretch>
            <a:fillRect/>
          </a:stretch>
        </p:blipFill>
        <p:spPr bwMode="auto">
          <a:xfrm>
            <a:off x="202019" y="3646473"/>
            <a:ext cx="3891516" cy="321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 r="8227" b="12825"/>
          <a:stretch>
            <a:fillRect/>
          </a:stretch>
        </p:blipFill>
        <p:spPr bwMode="auto">
          <a:xfrm>
            <a:off x="235245" y="559890"/>
            <a:ext cx="3805128" cy="3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 cstate="print"/>
          <a:srcRect r="8578" b="14491"/>
          <a:stretch>
            <a:fillRect/>
          </a:stretch>
        </p:blipFill>
        <p:spPr bwMode="auto">
          <a:xfrm>
            <a:off x="4647757" y="659246"/>
            <a:ext cx="3698801" cy="291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-Right Arrow 5"/>
          <p:cNvSpPr/>
          <p:nvPr/>
        </p:nvSpPr>
        <p:spPr>
          <a:xfrm>
            <a:off x="3817088" y="1988309"/>
            <a:ext cx="1329070" cy="5954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02419" y="2615630"/>
            <a:ext cx="239232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Compare favorably close to the equilibrium point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9414" y="499751"/>
            <a:ext cx="11396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Linearized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2102" y="482030"/>
            <a:ext cx="16366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Original System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3714306" y="5000855"/>
            <a:ext cx="1329070" cy="5954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7110" y="5743293"/>
            <a:ext cx="239232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May compare less favorably  further away from equilibrium point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754" y="172928"/>
            <a:ext cx="335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: Linearize System (cont)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91" y="840084"/>
            <a:ext cx="8803758" cy="201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914" b="45922"/>
          <a:stretch/>
        </p:blipFill>
        <p:spPr bwMode="auto">
          <a:xfrm>
            <a:off x="244546" y="483094"/>
            <a:ext cx="8228514" cy="220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509" t="56793" r="1898" b="24953"/>
          <a:stretch/>
        </p:blipFill>
        <p:spPr bwMode="auto">
          <a:xfrm>
            <a:off x="370294" y="4098852"/>
            <a:ext cx="8381111" cy="7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294" y="2840041"/>
            <a:ext cx="62856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equilibrium point could be Stable and not </a:t>
            </a:r>
            <a:r>
              <a:rPr lang="en-US" dirty="0" smtClean="0"/>
              <a:t>Convergent</a:t>
            </a:r>
          </a:p>
          <a:p>
            <a:r>
              <a:rPr lang="en-US" dirty="0" smtClean="0"/>
              <a:t>An equilibrium point could be Convergent and Not </a:t>
            </a:r>
            <a:r>
              <a:rPr lang="en-US" dirty="0"/>
              <a:t>S</a:t>
            </a:r>
            <a:r>
              <a:rPr lang="en-US" dirty="0" smtClean="0"/>
              <a:t>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7572" y="1174700"/>
            <a:ext cx="28088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(t) goes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/>
              <a:t>e</a:t>
            </a:r>
            <a:r>
              <a:rPr lang="en-US" dirty="0" smtClean="0"/>
              <a:t> as t goes to </a:t>
            </a:r>
            <a:r>
              <a:rPr lang="en-US" dirty="0" smtClean="0">
                <a:sym typeface="Symbol"/>
              </a:rPr>
              <a:t>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1" y="15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System: Predator </a:t>
            </a:r>
            <a:r>
              <a:rPr lang="en-US" dirty="0" smtClean="0"/>
              <a:t>Prey Model</a:t>
            </a:r>
            <a:endParaRPr lang="en-US" dirty="0"/>
          </a:p>
        </p:txBody>
      </p:sp>
      <p:pic>
        <p:nvPicPr>
          <p:cNvPr id="101378" name="Picture 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05" y="832055"/>
            <a:ext cx="1878565" cy="14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30" y="818708"/>
            <a:ext cx="2467050" cy="15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" y="2342014"/>
            <a:ext cx="4126206" cy="306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82613"/>
              </p:ext>
            </p:extLst>
          </p:nvPr>
        </p:nvGraphicFramePr>
        <p:xfrm>
          <a:off x="321526" y="1063368"/>
          <a:ext cx="1948259" cy="94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92" name="Equation" r:id="rId8" imgW="888840" imgH="431640" progId="Equation.DSMT4">
                  <p:embed/>
                </p:oleObj>
              </mc:Choice>
              <mc:Fallback>
                <p:oleObj name="Equation" r:id="rId8" imgW="88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1526" y="1063368"/>
                        <a:ext cx="1948259" cy="946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11108"/>
              </p:ext>
            </p:extLst>
          </p:nvPr>
        </p:nvGraphicFramePr>
        <p:xfrm>
          <a:off x="3012003" y="1290982"/>
          <a:ext cx="5286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93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003" y="1290982"/>
                        <a:ext cx="52863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466485"/>
              </p:ext>
            </p:extLst>
          </p:nvPr>
        </p:nvGraphicFramePr>
        <p:xfrm>
          <a:off x="6458096" y="1248767"/>
          <a:ext cx="555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94" name="Equation" r:id="rId12" imgW="253800" imgH="164880" progId="Equation.DSMT4">
                  <p:embed/>
                </p:oleObj>
              </mc:Choice>
              <mc:Fallback>
                <p:oleObj name="Equation" r:id="rId12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096" y="1248767"/>
                        <a:ext cx="555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9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47" y="2506889"/>
            <a:ext cx="4705151" cy="273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422" y="5442809"/>
            <a:ext cx="213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Populations Oscillate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85415" y="5184681"/>
            <a:ext cx="285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predators the prey grows unbounded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79089" y="2957229"/>
            <a:ext cx="285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prey the predators become extinct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32915" y="3349575"/>
            <a:ext cx="467832" cy="406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44581" y="5085215"/>
            <a:ext cx="297711" cy="72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84604"/>
              </p:ext>
            </p:extLst>
          </p:nvPr>
        </p:nvGraphicFramePr>
        <p:xfrm>
          <a:off x="174477" y="5812141"/>
          <a:ext cx="1841389" cy="99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95" name="Equation" r:id="rId15" imgW="1130040" imgH="609480" progId="Equation.DSMT4">
                  <p:embed/>
                </p:oleObj>
              </mc:Choice>
              <mc:Fallback>
                <p:oleObj name="Equation" r:id="rId15" imgW="11300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77" y="5812141"/>
                        <a:ext cx="1841389" cy="992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42518"/>
              </p:ext>
            </p:extLst>
          </p:nvPr>
        </p:nvGraphicFramePr>
        <p:xfrm>
          <a:off x="2460625" y="6288088"/>
          <a:ext cx="62071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96" name="Equation" r:id="rId17" imgW="3809880" imgH="203040" progId="Equation.DSMT4">
                  <p:embed/>
                </p:oleObj>
              </mc:Choice>
              <mc:Fallback>
                <p:oleObj name="Equation" r:id="rId17" imgW="3809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6288088"/>
                        <a:ext cx="62071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035544"/>
              </p:ext>
            </p:extLst>
          </p:nvPr>
        </p:nvGraphicFramePr>
        <p:xfrm>
          <a:off x="7524260" y="5507846"/>
          <a:ext cx="1020549" cy="65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97" name="Equation" r:id="rId19" imgW="596880" imgH="380880" progId="Equation.DSMT4">
                  <p:embed/>
                </p:oleObj>
              </mc:Choice>
              <mc:Fallback>
                <p:oleObj name="Equation" r:id="rId19" imgW="596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260" y="5507846"/>
                        <a:ext cx="1020549" cy="65146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332703"/>
              </p:ext>
            </p:extLst>
          </p:nvPr>
        </p:nvGraphicFramePr>
        <p:xfrm>
          <a:off x="7160916" y="3338632"/>
          <a:ext cx="909196" cy="59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98" name="Equation" r:id="rId21" imgW="583920" imgH="380880" progId="Equation.DSMT4">
                  <p:embed/>
                </p:oleObj>
              </mc:Choice>
              <mc:Fallback>
                <p:oleObj name="Equation" r:id="rId21" imgW="583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916" y="3338632"/>
                        <a:ext cx="909196" cy="5926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3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73289"/>
            <a:ext cx="3840941" cy="3072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29" y="1426563"/>
            <a:ext cx="3592963" cy="2237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System: Predator Prey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73184"/>
              </p:ext>
            </p:extLst>
          </p:nvPr>
        </p:nvGraphicFramePr>
        <p:xfrm>
          <a:off x="3198226" y="3122460"/>
          <a:ext cx="996899" cy="3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9" name="Equation" r:id="rId5" imgW="660240" imgH="203040" progId="Equation.DSMT4">
                  <p:embed/>
                </p:oleObj>
              </mc:Choice>
              <mc:Fallback>
                <p:oleObj name="Equation" r:id="rId5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8226" y="3122460"/>
                        <a:ext cx="996899" cy="3067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521804" y="2994442"/>
            <a:ext cx="890436" cy="6816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27678" y="6044060"/>
            <a:ext cx="22552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Lost idea of extinction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5864" y="5351003"/>
            <a:ext cx="10855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(100,100)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62806" y="6114218"/>
            <a:ext cx="243840" cy="264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560" y="1417639"/>
            <a:ext cx="3263800" cy="251958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77560" y="3184638"/>
            <a:ext cx="1084521" cy="4891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0111" y="3765944"/>
            <a:ext cx="3478698" cy="28874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9460" y="4286334"/>
            <a:ext cx="13169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Lost idea of oscillating populations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21511" y="6018316"/>
            <a:ext cx="6174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1537" y="1119891"/>
            <a:ext cx="3758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Linearization at the equilibrium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81" y="132064"/>
            <a:ext cx="8782259" cy="38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3436" r="24375"/>
          <a:stretch/>
        </p:blipFill>
        <p:spPr bwMode="auto">
          <a:xfrm>
            <a:off x="569026" y="3859620"/>
            <a:ext cx="2658749" cy="251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368444" y="4785114"/>
            <a:ext cx="737193" cy="662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1241" y="4430696"/>
            <a:ext cx="13716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697314" y="5088149"/>
            <a:ext cx="222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55009" y="4065183"/>
            <a:ext cx="0" cy="2036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45985"/>
              </p:ext>
            </p:extLst>
          </p:nvPr>
        </p:nvGraphicFramePr>
        <p:xfrm>
          <a:off x="4737041" y="4638805"/>
          <a:ext cx="229913" cy="29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6"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7041" y="4638805"/>
                        <a:ext cx="229913" cy="29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32289"/>
              </p:ext>
            </p:extLst>
          </p:nvPr>
        </p:nvGraphicFramePr>
        <p:xfrm>
          <a:off x="5318066" y="4670020"/>
          <a:ext cx="209550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7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066" y="4670020"/>
                        <a:ext cx="209550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05216"/>
              </p:ext>
            </p:extLst>
          </p:nvPr>
        </p:nvGraphicFramePr>
        <p:xfrm>
          <a:off x="4479298" y="4711911"/>
          <a:ext cx="2730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8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298" y="4711911"/>
                        <a:ext cx="2730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644045"/>
              </p:ext>
            </p:extLst>
          </p:nvPr>
        </p:nvGraphicFramePr>
        <p:xfrm>
          <a:off x="4929554" y="5117619"/>
          <a:ext cx="2730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9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554" y="5117619"/>
                        <a:ext cx="2730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>
          <a:xfrm>
            <a:off x="4708044" y="5048045"/>
            <a:ext cx="108098" cy="10147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60444" y="5179179"/>
            <a:ext cx="108098" cy="10147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847453" y="4490484"/>
            <a:ext cx="1041991" cy="946298"/>
          </a:xfrm>
          <a:custGeom>
            <a:avLst/>
            <a:gdLst>
              <a:gd name="connsiteX0" fmla="*/ 1041991 w 1041991"/>
              <a:gd name="connsiteY0" fmla="*/ 776177 h 946298"/>
              <a:gd name="connsiteX1" fmla="*/ 967563 w 1041991"/>
              <a:gd name="connsiteY1" fmla="*/ 818707 h 946298"/>
              <a:gd name="connsiteX2" fmla="*/ 861237 w 1041991"/>
              <a:gd name="connsiteY2" fmla="*/ 914400 h 946298"/>
              <a:gd name="connsiteX3" fmla="*/ 829339 w 1041991"/>
              <a:gd name="connsiteY3" fmla="*/ 935665 h 946298"/>
              <a:gd name="connsiteX4" fmla="*/ 786809 w 1041991"/>
              <a:gd name="connsiteY4" fmla="*/ 946298 h 946298"/>
              <a:gd name="connsiteX5" fmla="*/ 637953 w 1041991"/>
              <a:gd name="connsiteY5" fmla="*/ 914400 h 946298"/>
              <a:gd name="connsiteX6" fmla="*/ 616688 w 1041991"/>
              <a:gd name="connsiteY6" fmla="*/ 829339 h 946298"/>
              <a:gd name="connsiteX7" fmla="*/ 606056 w 1041991"/>
              <a:gd name="connsiteY7" fmla="*/ 754912 h 946298"/>
              <a:gd name="connsiteX8" fmla="*/ 584791 w 1041991"/>
              <a:gd name="connsiteY8" fmla="*/ 723014 h 946298"/>
              <a:gd name="connsiteX9" fmla="*/ 542260 w 1041991"/>
              <a:gd name="connsiteY9" fmla="*/ 627321 h 946298"/>
              <a:gd name="connsiteX10" fmla="*/ 478465 w 1041991"/>
              <a:gd name="connsiteY10" fmla="*/ 563526 h 946298"/>
              <a:gd name="connsiteX11" fmla="*/ 414670 w 1041991"/>
              <a:gd name="connsiteY11" fmla="*/ 531628 h 946298"/>
              <a:gd name="connsiteX12" fmla="*/ 350874 w 1041991"/>
              <a:gd name="connsiteY12" fmla="*/ 489098 h 946298"/>
              <a:gd name="connsiteX13" fmla="*/ 297711 w 1041991"/>
              <a:gd name="connsiteY13" fmla="*/ 350874 h 946298"/>
              <a:gd name="connsiteX14" fmla="*/ 244549 w 1041991"/>
              <a:gd name="connsiteY14" fmla="*/ 308344 h 946298"/>
              <a:gd name="connsiteX15" fmla="*/ 233916 w 1041991"/>
              <a:gd name="connsiteY15" fmla="*/ 276446 h 946298"/>
              <a:gd name="connsiteX16" fmla="*/ 170121 w 1041991"/>
              <a:gd name="connsiteY16" fmla="*/ 202019 h 946298"/>
              <a:gd name="connsiteX17" fmla="*/ 116958 w 1041991"/>
              <a:gd name="connsiteY17" fmla="*/ 138223 h 946298"/>
              <a:gd name="connsiteX18" fmla="*/ 63795 w 1041991"/>
              <a:gd name="connsiteY18" fmla="*/ 74428 h 946298"/>
              <a:gd name="connsiteX19" fmla="*/ 42530 w 1041991"/>
              <a:gd name="connsiteY19" fmla="*/ 42530 h 946298"/>
              <a:gd name="connsiteX20" fmla="*/ 10632 w 1041991"/>
              <a:gd name="connsiteY20" fmla="*/ 31898 h 946298"/>
              <a:gd name="connsiteX21" fmla="*/ 0 w 1041991"/>
              <a:gd name="connsiteY21" fmla="*/ 0 h 94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1991" h="946298">
                <a:moveTo>
                  <a:pt x="1041991" y="776177"/>
                </a:moveTo>
                <a:cubicBezTo>
                  <a:pt x="1017182" y="790354"/>
                  <a:pt x="990261" y="801350"/>
                  <a:pt x="967563" y="818707"/>
                </a:cubicBezTo>
                <a:cubicBezTo>
                  <a:pt x="929686" y="847671"/>
                  <a:pt x="897637" y="883600"/>
                  <a:pt x="861237" y="914400"/>
                </a:cubicBezTo>
                <a:cubicBezTo>
                  <a:pt x="851482" y="922654"/>
                  <a:pt x="841085" y="930631"/>
                  <a:pt x="829339" y="935665"/>
                </a:cubicBezTo>
                <a:cubicBezTo>
                  <a:pt x="815908" y="941421"/>
                  <a:pt x="800986" y="942754"/>
                  <a:pt x="786809" y="946298"/>
                </a:cubicBezTo>
                <a:cubicBezTo>
                  <a:pt x="666155" y="922166"/>
                  <a:pt x="715549" y="933798"/>
                  <a:pt x="637953" y="914400"/>
                </a:cubicBezTo>
                <a:cubicBezTo>
                  <a:pt x="624260" y="873317"/>
                  <a:pt x="625241" y="880657"/>
                  <a:pt x="616688" y="829339"/>
                </a:cubicBezTo>
                <a:cubicBezTo>
                  <a:pt x="612568" y="804619"/>
                  <a:pt x="613257" y="778916"/>
                  <a:pt x="606056" y="754912"/>
                </a:cubicBezTo>
                <a:cubicBezTo>
                  <a:pt x="602384" y="742672"/>
                  <a:pt x="589981" y="734691"/>
                  <a:pt x="584791" y="723014"/>
                </a:cubicBezTo>
                <a:cubicBezTo>
                  <a:pt x="562319" y="672454"/>
                  <a:pt x="574342" y="663414"/>
                  <a:pt x="542260" y="627321"/>
                </a:cubicBezTo>
                <a:cubicBezTo>
                  <a:pt x="522280" y="604844"/>
                  <a:pt x="506995" y="573036"/>
                  <a:pt x="478465" y="563526"/>
                </a:cubicBezTo>
                <a:cubicBezTo>
                  <a:pt x="446496" y="552869"/>
                  <a:pt x="442152" y="554530"/>
                  <a:pt x="414670" y="531628"/>
                </a:cubicBezTo>
                <a:cubicBezTo>
                  <a:pt x="361574" y="487381"/>
                  <a:pt x="406930" y="507782"/>
                  <a:pt x="350874" y="489098"/>
                </a:cubicBezTo>
                <a:cubicBezTo>
                  <a:pt x="319392" y="331686"/>
                  <a:pt x="358190" y="423449"/>
                  <a:pt x="297711" y="350874"/>
                </a:cubicBezTo>
                <a:cubicBezTo>
                  <a:pt x="260716" y="306481"/>
                  <a:pt x="296912" y="325799"/>
                  <a:pt x="244549" y="308344"/>
                </a:cubicBezTo>
                <a:cubicBezTo>
                  <a:pt x="241005" y="297711"/>
                  <a:pt x="239477" y="286177"/>
                  <a:pt x="233916" y="276446"/>
                </a:cubicBezTo>
                <a:cubicBezTo>
                  <a:pt x="215730" y="244621"/>
                  <a:pt x="195259" y="227157"/>
                  <a:pt x="170121" y="202019"/>
                </a:cubicBezTo>
                <a:cubicBezTo>
                  <a:pt x="146481" y="131103"/>
                  <a:pt x="180158" y="211957"/>
                  <a:pt x="116958" y="138223"/>
                </a:cubicBezTo>
                <a:cubicBezTo>
                  <a:pt x="45014" y="54288"/>
                  <a:pt x="145133" y="128652"/>
                  <a:pt x="63795" y="74428"/>
                </a:cubicBezTo>
                <a:cubicBezTo>
                  <a:pt x="56707" y="63795"/>
                  <a:pt x="52509" y="50513"/>
                  <a:pt x="42530" y="42530"/>
                </a:cubicBezTo>
                <a:cubicBezTo>
                  <a:pt x="33778" y="35529"/>
                  <a:pt x="18557" y="39823"/>
                  <a:pt x="10632" y="31898"/>
                </a:cubicBezTo>
                <a:cubicBezTo>
                  <a:pt x="2707" y="23973"/>
                  <a:pt x="0" y="0"/>
                  <a:pt x="0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97314" y="6133686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Unstable equilibrium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4449" y="5296154"/>
            <a:ext cx="278781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general, proving a system is unstable is not very “constructive” in designing control systems.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6" grpId="0" animBg="1"/>
      <p:bldP spid="17" grpId="0" animBg="1"/>
      <p:bldP spid="15" grpId="0" animBg="1"/>
      <p:bldP spid="1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35" y="614259"/>
            <a:ext cx="8299970" cy="51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58316"/>
              </p:ext>
            </p:extLst>
          </p:nvPr>
        </p:nvGraphicFramePr>
        <p:xfrm>
          <a:off x="6518570" y="3578446"/>
          <a:ext cx="151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17" name="Equation" r:id="rId4" imgW="1130040" imgH="533160" progId="Equation.DSMT4">
                  <p:embed/>
                </p:oleObj>
              </mc:Choice>
              <mc:Fallback>
                <p:oleObj name="Equation" r:id="rId4" imgW="1130040" imgH="533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570" y="3578446"/>
                        <a:ext cx="1516063" cy="714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826643" y="3742660"/>
            <a:ext cx="6379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6964681" y="5135880"/>
            <a:ext cx="746760" cy="594360"/>
          </a:xfrm>
          <a:custGeom>
            <a:avLst/>
            <a:gdLst>
              <a:gd name="connsiteX0" fmla="*/ 769797 w 769797"/>
              <a:gd name="connsiteY0" fmla="*/ 594360 h 652493"/>
              <a:gd name="connsiteX1" fmla="*/ 190677 w 769797"/>
              <a:gd name="connsiteY1" fmla="*/ 0 h 652493"/>
              <a:gd name="connsiteX2" fmla="*/ 190677 w 769797"/>
              <a:gd name="connsiteY2" fmla="*/ 0 h 652493"/>
              <a:gd name="connsiteX3" fmla="*/ 23037 w 769797"/>
              <a:gd name="connsiteY3" fmla="*/ 579120 h 652493"/>
              <a:gd name="connsiteX4" fmla="*/ 769797 w 769797"/>
              <a:gd name="connsiteY4" fmla="*/ 594360 h 652493"/>
              <a:gd name="connsiteX0" fmla="*/ 769797 w 769797"/>
              <a:gd name="connsiteY0" fmla="*/ 594360 h 594360"/>
              <a:gd name="connsiteX1" fmla="*/ 190677 w 769797"/>
              <a:gd name="connsiteY1" fmla="*/ 0 h 594360"/>
              <a:gd name="connsiteX2" fmla="*/ 190677 w 769797"/>
              <a:gd name="connsiteY2" fmla="*/ 0 h 594360"/>
              <a:gd name="connsiteX3" fmla="*/ 23037 w 769797"/>
              <a:gd name="connsiteY3" fmla="*/ 579120 h 594360"/>
              <a:gd name="connsiteX4" fmla="*/ 769797 w 769797"/>
              <a:gd name="connsiteY4" fmla="*/ 594360 h 594360"/>
              <a:gd name="connsiteX0" fmla="*/ 746760 w 746760"/>
              <a:gd name="connsiteY0" fmla="*/ 594360 h 594360"/>
              <a:gd name="connsiteX1" fmla="*/ 167640 w 746760"/>
              <a:gd name="connsiteY1" fmla="*/ 0 h 594360"/>
              <a:gd name="connsiteX2" fmla="*/ 167640 w 746760"/>
              <a:gd name="connsiteY2" fmla="*/ 0 h 594360"/>
              <a:gd name="connsiteX3" fmla="*/ 0 w 746760"/>
              <a:gd name="connsiteY3" fmla="*/ 579120 h 594360"/>
              <a:gd name="connsiteX4" fmla="*/ 746760 w 746760"/>
              <a:gd name="connsiteY4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" h="594360">
                <a:moveTo>
                  <a:pt x="746760" y="594360"/>
                </a:moveTo>
                <a:lnTo>
                  <a:pt x="167640" y="0"/>
                </a:lnTo>
                <a:lnTo>
                  <a:pt x="167640" y="0"/>
                </a:lnTo>
                <a:lnTo>
                  <a:pt x="0" y="579120"/>
                </a:lnTo>
                <a:lnTo>
                  <a:pt x="746760" y="5943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16" y="321785"/>
            <a:ext cx="3799350" cy="30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06509"/>
              </p:ext>
            </p:extLst>
          </p:nvPr>
        </p:nvGraphicFramePr>
        <p:xfrm>
          <a:off x="436998" y="940026"/>
          <a:ext cx="1915411" cy="221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2" name="Equation" r:id="rId4" imgW="965160" imgH="1117440" progId="Equation.DSMT4">
                  <p:embed/>
                </p:oleObj>
              </mc:Choice>
              <mc:Fallback>
                <p:oleObj name="Equation" r:id="rId4" imgW="9651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998" y="940026"/>
                        <a:ext cx="1915411" cy="2217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16" y="321785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40533"/>
              </p:ext>
            </p:extLst>
          </p:nvPr>
        </p:nvGraphicFramePr>
        <p:xfrm>
          <a:off x="233916" y="4518839"/>
          <a:ext cx="404417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3" name="Equation" r:id="rId6" imgW="1981080" imgH="203040" progId="Equation.DSMT4">
                  <p:embed/>
                </p:oleObj>
              </mc:Choice>
              <mc:Fallback>
                <p:oleObj name="Equation" r:id="rId6" imgW="198108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16" y="4518839"/>
                        <a:ext cx="404417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l="3113" t="60676" r="22672" b="13230"/>
          <a:stretch/>
        </p:blipFill>
        <p:spPr bwMode="auto">
          <a:xfrm>
            <a:off x="115630" y="3519378"/>
            <a:ext cx="6517759" cy="99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259089"/>
              </p:ext>
            </p:extLst>
          </p:nvPr>
        </p:nvGraphicFramePr>
        <p:xfrm>
          <a:off x="233363" y="5067300"/>
          <a:ext cx="684371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4" name="Equation" r:id="rId9" imgW="3619440" imgH="647640" progId="Equation.DSMT4">
                  <p:embed/>
                </p:oleObj>
              </mc:Choice>
              <mc:Fallback>
                <p:oleObj name="Equation" r:id="rId9" imgW="3619440" imgH="647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5067300"/>
                        <a:ext cx="6843712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7015310" y="5073318"/>
            <a:ext cx="13716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661383" y="5730771"/>
            <a:ext cx="222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719078" y="4707805"/>
            <a:ext cx="0" cy="2036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50171"/>
              </p:ext>
            </p:extLst>
          </p:nvPr>
        </p:nvGraphicFramePr>
        <p:xfrm>
          <a:off x="8282135" y="5312642"/>
          <a:ext cx="209550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5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135" y="5312642"/>
                        <a:ext cx="209550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239036"/>
              </p:ext>
            </p:extLst>
          </p:nvPr>
        </p:nvGraphicFramePr>
        <p:xfrm>
          <a:off x="7274205" y="5146789"/>
          <a:ext cx="2730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6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205" y="5146789"/>
                        <a:ext cx="2730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672113" y="5690667"/>
            <a:ext cx="108098" cy="10147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56681" y="5512394"/>
            <a:ext cx="108098" cy="101474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19491" y="6319185"/>
            <a:ext cx="45656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conclusive, doesn’t mean it is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37" y="127591"/>
            <a:ext cx="177523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734284" y="1116111"/>
            <a:ext cx="102463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stable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734284" y="3173511"/>
            <a:ext cx="218983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exponentially stable</a:t>
            </a:r>
            <a:endParaRPr lang="en-US" sz="1600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5140" y="3169920"/>
            <a:ext cx="4053840" cy="3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8717" t="33263" r="19453" b="50169"/>
          <a:stretch/>
        </p:blipFill>
        <p:spPr bwMode="auto">
          <a:xfrm>
            <a:off x="2004060" y="1066800"/>
            <a:ext cx="406908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4914" t="15937" b="71518"/>
          <a:stretch/>
        </p:blipFill>
        <p:spPr bwMode="auto">
          <a:xfrm>
            <a:off x="572206" y="1584961"/>
            <a:ext cx="6613454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 rotWithShape="1">
          <a:blip r:embed="rId5" cstate="print"/>
          <a:srcRect l="4509" t="56793" r="1898" b="24953"/>
          <a:stretch/>
        </p:blipFill>
        <p:spPr bwMode="auto">
          <a:xfrm>
            <a:off x="1592580" y="2498652"/>
            <a:ext cx="6766560" cy="62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734284" y="2213391"/>
            <a:ext cx="226825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asymptotically stable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734284" y="1603791"/>
            <a:ext cx="111684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convergent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193264" y="3691671"/>
            <a:ext cx="102463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stable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5669280" y="635508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96740" y="4160520"/>
            <a:ext cx="1827558" cy="2377440"/>
            <a:chOff x="3238500" y="4069080"/>
            <a:chExt cx="2271066" cy="237744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505200" y="4206240"/>
              <a:ext cx="0" cy="2240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358640" y="5074920"/>
              <a:ext cx="0" cy="2240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642360" y="4069080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505200" y="5059680"/>
              <a:ext cx="1889760" cy="1112533"/>
            </a:xfrm>
            <a:custGeom>
              <a:avLst/>
              <a:gdLst>
                <a:gd name="connsiteX0" fmla="*/ 0 w 1889760"/>
                <a:gd name="connsiteY0" fmla="*/ 0 h 1112533"/>
                <a:gd name="connsiteX1" fmla="*/ 60960 w 1889760"/>
                <a:gd name="connsiteY1" fmla="*/ 228600 h 1112533"/>
                <a:gd name="connsiteX2" fmla="*/ 91440 w 1889760"/>
                <a:gd name="connsiteY2" fmla="*/ 320040 h 1112533"/>
                <a:gd name="connsiteX3" fmla="*/ 167640 w 1889760"/>
                <a:gd name="connsiteY3" fmla="*/ 457200 h 1112533"/>
                <a:gd name="connsiteX4" fmla="*/ 213360 w 1889760"/>
                <a:gd name="connsiteY4" fmla="*/ 487680 h 1112533"/>
                <a:gd name="connsiteX5" fmla="*/ 243840 w 1889760"/>
                <a:gd name="connsiteY5" fmla="*/ 594360 h 1112533"/>
                <a:gd name="connsiteX6" fmla="*/ 350520 w 1889760"/>
                <a:gd name="connsiteY6" fmla="*/ 685800 h 1112533"/>
                <a:gd name="connsiteX7" fmla="*/ 396240 w 1889760"/>
                <a:gd name="connsiteY7" fmla="*/ 731520 h 1112533"/>
                <a:gd name="connsiteX8" fmla="*/ 441960 w 1889760"/>
                <a:gd name="connsiteY8" fmla="*/ 792480 h 1112533"/>
                <a:gd name="connsiteX9" fmla="*/ 487680 w 1889760"/>
                <a:gd name="connsiteY9" fmla="*/ 807720 h 1112533"/>
                <a:gd name="connsiteX10" fmla="*/ 518160 w 1889760"/>
                <a:gd name="connsiteY10" fmla="*/ 853440 h 1112533"/>
                <a:gd name="connsiteX11" fmla="*/ 609600 w 1889760"/>
                <a:gd name="connsiteY11" fmla="*/ 929640 h 1112533"/>
                <a:gd name="connsiteX12" fmla="*/ 670560 w 1889760"/>
                <a:gd name="connsiteY12" fmla="*/ 960120 h 1112533"/>
                <a:gd name="connsiteX13" fmla="*/ 762000 w 1889760"/>
                <a:gd name="connsiteY13" fmla="*/ 975360 h 1112533"/>
                <a:gd name="connsiteX14" fmla="*/ 853440 w 1889760"/>
                <a:gd name="connsiteY14" fmla="*/ 1036320 h 1112533"/>
                <a:gd name="connsiteX15" fmla="*/ 975360 w 1889760"/>
                <a:gd name="connsiteY15" fmla="*/ 1066800 h 1112533"/>
                <a:gd name="connsiteX16" fmla="*/ 1082040 w 1889760"/>
                <a:gd name="connsiteY16" fmla="*/ 1097280 h 1112533"/>
                <a:gd name="connsiteX17" fmla="*/ 1889760 w 1889760"/>
                <a:gd name="connsiteY17" fmla="*/ 1112520 h 11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760" h="1112533">
                  <a:moveTo>
                    <a:pt x="0" y="0"/>
                  </a:moveTo>
                  <a:cubicBezTo>
                    <a:pt x="22911" y="160375"/>
                    <a:pt x="775" y="60083"/>
                    <a:pt x="60960" y="228600"/>
                  </a:cubicBezTo>
                  <a:cubicBezTo>
                    <a:pt x="71766" y="258857"/>
                    <a:pt x="81280" y="289560"/>
                    <a:pt x="91440" y="320040"/>
                  </a:cubicBezTo>
                  <a:cubicBezTo>
                    <a:pt x="107321" y="367684"/>
                    <a:pt x="122723" y="427255"/>
                    <a:pt x="167640" y="457200"/>
                  </a:cubicBezTo>
                  <a:lnTo>
                    <a:pt x="213360" y="487680"/>
                  </a:lnTo>
                  <a:cubicBezTo>
                    <a:pt x="215392" y="495809"/>
                    <a:pt x="235095" y="581242"/>
                    <a:pt x="243840" y="594360"/>
                  </a:cubicBezTo>
                  <a:cubicBezTo>
                    <a:pt x="269051" y="632176"/>
                    <a:pt x="317655" y="657630"/>
                    <a:pt x="350520" y="685800"/>
                  </a:cubicBezTo>
                  <a:cubicBezTo>
                    <a:pt x="366884" y="699826"/>
                    <a:pt x="382214" y="715156"/>
                    <a:pt x="396240" y="731520"/>
                  </a:cubicBezTo>
                  <a:cubicBezTo>
                    <a:pt x="412770" y="750805"/>
                    <a:pt x="422447" y="776219"/>
                    <a:pt x="441960" y="792480"/>
                  </a:cubicBezTo>
                  <a:cubicBezTo>
                    <a:pt x="454301" y="802764"/>
                    <a:pt x="472440" y="802640"/>
                    <a:pt x="487680" y="807720"/>
                  </a:cubicBezTo>
                  <a:cubicBezTo>
                    <a:pt x="497840" y="822960"/>
                    <a:pt x="506434" y="839369"/>
                    <a:pt x="518160" y="853440"/>
                  </a:cubicBezTo>
                  <a:cubicBezTo>
                    <a:pt x="546815" y="887826"/>
                    <a:pt x="571456" y="907844"/>
                    <a:pt x="609600" y="929640"/>
                  </a:cubicBezTo>
                  <a:cubicBezTo>
                    <a:pt x="629325" y="940912"/>
                    <a:pt x="648800" y="953592"/>
                    <a:pt x="670560" y="960120"/>
                  </a:cubicBezTo>
                  <a:cubicBezTo>
                    <a:pt x="700157" y="968999"/>
                    <a:pt x="731520" y="970280"/>
                    <a:pt x="762000" y="975360"/>
                  </a:cubicBezTo>
                  <a:cubicBezTo>
                    <a:pt x="792480" y="995680"/>
                    <a:pt x="818687" y="1024736"/>
                    <a:pt x="853440" y="1036320"/>
                  </a:cubicBezTo>
                  <a:cubicBezTo>
                    <a:pt x="957950" y="1071157"/>
                    <a:pt x="828236" y="1030019"/>
                    <a:pt x="975360" y="1066800"/>
                  </a:cubicBezTo>
                  <a:cubicBezTo>
                    <a:pt x="1008480" y="1075080"/>
                    <a:pt x="1047832" y="1095855"/>
                    <a:pt x="1082040" y="1097280"/>
                  </a:cubicBezTo>
                  <a:cubicBezTo>
                    <a:pt x="1472732" y="1113559"/>
                    <a:pt x="1595600" y="1112520"/>
                    <a:pt x="1889760" y="111252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505200" y="4785359"/>
              <a:ext cx="2004366" cy="522461"/>
            </a:xfrm>
            <a:custGeom>
              <a:avLst/>
              <a:gdLst>
                <a:gd name="connsiteX0" fmla="*/ 0 w 1996440"/>
                <a:gd name="connsiteY0" fmla="*/ 0 h 487680"/>
                <a:gd name="connsiteX1" fmla="*/ 152400 w 1996440"/>
                <a:gd name="connsiteY1" fmla="*/ 76200 h 487680"/>
                <a:gd name="connsiteX2" fmla="*/ 243840 w 1996440"/>
                <a:gd name="connsiteY2" fmla="*/ 106680 h 487680"/>
                <a:gd name="connsiteX3" fmla="*/ 335280 w 1996440"/>
                <a:gd name="connsiteY3" fmla="*/ 167640 h 487680"/>
                <a:gd name="connsiteX4" fmla="*/ 381000 w 1996440"/>
                <a:gd name="connsiteY4" fmla="*/ 198120 h 487680"/>
                <a:gd name="connsiteX5" fmla="*/ 594360 w 1996440"/>
                <a:gd name="connsiteY5" fmla="*/ 243840 h 487680"/>
                <a:gd name="connsiteX6" fmla="*/ 762000 w 1996440"/>
                <a:gd name="connsiteY6" fmla="*/ 289560 h 487680"/>
                <a:gd name="connsiteX7" fmla="*/ 853440 w 1996440"/>
                <a:gd name="connsiteY7" fmla="*/ 335280 h 487680"/>
                <a:gd name="connsiteX8" fmla="*/ 944880 w 1996440"/>
                <a:gd name="connsiteY8" fmla="*/ 365760 h 487680"/>
                <a:gd name="connsiteX9" fmla="*/ 1036320 w 1996440"/>
                <a:gd name="connsiteY9" fmla="*/ 396240 h 487680"/>
                <a:gd name="connsiteX10" fmla="*/ 1082040 w 1996440"/>
                <a:gd name="connsiteY10" fmla="*/ 441960 h 487680"/>
                <a:gd name="connsiteX11" fmla="*/ 1143000 w 1996440"/>
                <a:gd name="connsiteY11" fmla="*/ 457200 h 487680"/>
                <a:gd name="connsiteX12" fmla="*/ 1569720 w 1996440"/>
                <a:gd name="connsiteY12" fmla="*/ 472440 h 487680"/>
                <a:gd name="connsiteX13" fmla="*/ 1737360 w 1996440"/>
                <a:gd name="connsiteY13" fmla="*/ 487680 h 487680"/>
                <a:gd name="connsiteX14" fmla="*/ 1950720 w 1996440"/>
                <a:gd name="connsiteY14" fmla="*/ 472440 h 487680"/>
                <a:gd name="connsiteX15" fmla="*/ 1996440 w 1996440"/>
                <a:gd name="connsiteY15" fmla="*/ 457200 h 487680"/>
                <a:gd name="connsiteX0" fmla="*/ 0 w 1950719"/>
                <a:gd name="connsiteY0" fmla="*/ 0 h 487680"/>
                <a:gd name="connsiteX1" fmla="*/ 152400 w 1950719"/>
                <a:gd name="connsiteY1" fmla="*/ 76200 h 487680"/>
                <a:gd name="connsiteX2" fmla="*/ 243840 w 1950719"/>
                <a:gd name="connsiteY2" fmla="*/ 106680 h 487680"/>
                <a:gd name="connsiteX3" fmla="*/ 335280 w 1950719"/>
                <a:gd name="connsiteY3" fmla="*/ 167640 h 487680"/>
                <a:gd name="connsiteX4" fmla="*/ 381000 w 1950719"/>
                <a:gd name="connsiteY4" fmla="*/ 198120 h 487680"/>
                <a:gd name="connsiteX5" fmla="*/ 594360 w 1950719"/>
                <a:gd name="connsiteY5" fmla="*/ 243840 h 487680"/>
                <a:gd name="connsiteX6" fmla="*/ 762000 w 1950719"/>
                <a:gd name="connsiteY6" fmla="*/ 289560 h 487680"/>
                <a:gd name="connsiteX7" fmla="*/ 853440 w 1950719"/>
                <a:gd name="connsiteY7" fmla="*/ 335280 h 487680"/>
                <a:gd name="connsiteX8" fmla="*/ 944880 w 1950719"/>
                <a:gd name="connsiteY8" fmla="*/ 365760 h 487680"/>
                <a:gd name="connsiteX9" fmla="*/ 1036320 w 1950719"/>
                <a:gd name="connsiteY9" fmla="*/ 396240 h 487680"/>
                <a:gd name="connsiteX10" fmla="*/ 1082040 w 1950719"/>
                <a:gd name="connsiteY10" fmla="*/ 441960 h 487680"/>
                <a:gd name="connsiteX11" fmla="*/ 1143000 w 1950719"/>
                <a:gd name="connsiteY11" fmla="*/ 457200 h 487680"/>
                <a:gd name="connsiteX12" fmla="*/ 1569720 w 1950719"/>
                <a:gd name="connsiteY12" fmla="*/ 472440 h 487680"/>
                <a:gd name="connsiteX13" fmla="*/ 1737360 w 1950719"/>
                <a:gd name="connsiteY13" fmla="*/ 487680 h 487680"/>
                <a:gd name="connsiteX14" fmla="*/ 1950720 w 1950719"/>
                <a:gd name="connsiteY14" fmla="*/ 472440 h 487680"/>
                <a:gd name="connsiteX0" fmla="*/ 0 w 2004365"/>
                <a:gd name="connsiteY0" fmla="*/ 0 h 529110"/>
                <a:gd name="connsiteX1" fmla="*/ 152400 w 2004365"/>
                <a:gd name="connsiteY1" fmla="*/ 76200 h 529110"/>
                <a:gd name="connsiteX2" fmla="*/ 243840 w 2004365"/>
                <a:gd name="connsiteY2" fmla="*/ 106680 h 529110"/>
                <a:gd name="connsiteX3" fmla="*/ 335280 w 2004365"/>
                <a:gd name="connsiteY3" fmla="*/ 167640 h 529110"/>
                <a:gd name="connsiteX4" fmla="*/ 381000 w 2004365"/>
                <a:gd name="connsiteY4" fmla="*/ 198120 h 529110"/>
                <a:gd name="connsiteX5" fmla="*/ 594360 w 2004365"/>
                <a:gd name="connsiteY5" fmla="*/ 243840 h 529110"/>
                <a:gd name="connsiteX6" fmla="*/ 762000 w 2004365"/>
                <a:gd name="connsiteY6" fmla="*/ 289560 h 529110"/>
                <a:gd name="connsiteX7" fmla="*/ 853440 w 2004365"/>
                <a:gd name="connsiteY7" fmla="*/ 335280 h 529110"/>
                <a:gd name="connsiteX8" fmla="*/ 944880 w 2004365"/>
                <a:gd name="connsiteY8" fmla="*/ 365760 h 529110"/>
                <a:gd name="connsiteX9" fmla="*/ 1036320 w 2004365"/>
                <a:gd name="connsiteY9" fmla="*/ 396240 h 529110"/>
                <a:gd name="connsiteX10" fmla="*/ 1082040 w 2004365"/>
                <a:gd name="connsiteY10" fmla="*/ 441960 h 529110"/>
                <a:gd name="connsiteX11" fmla="*/ 1143000 w 2004365"/>
                <a:gd name="connsiteY11" fmla="*/ 457200 h 529110"/>
                <a:gd name="connsiteX12" fmla="*/ 1569720 w 2004365"/>
                <a:gd name="connsiteY12" fmla="*/ 472440 h 529110"/>
                <a:gd name="connsiteX13" fmla="*/ 1737360 w 2004365"/>
                <a:gd name="connsiteY13" fmla="*/ 487680 h 529110"/>
                <a:gd name="connsiteX14" fmla="*/ 2004365 w 2004365"/>
                <a:gd name="connsiteY14" fmla="*/ 527961 h 529110"/>
                <a:gd name="connsiteX0" fmla="*/ 0 w 2004365"/>
                <a:gd name="connsiteY0" fmla="*/ 0 h 527961"/>
                <a:gd name="connsiteX1" fmla="*/ 152400 w 2004365"/>
                <a:gd name="connsiteY1" fmla="*/ 76200 h 527961"/>
                <a:gd name="connsiteX2" fmla="*/ 243840 w 2004365"/>
                <a:gd name="connsiteY2" fmla="*/ 106680 h 527961"/>
                <a:gd name="connsiteX3" fmla="*/ 335280 w 2004365"/>
                <a:gd name="connsiteY3" fmla="*/ 167640 h 527961"/>
                <a:gd name="connsiteX4" fmla="*/ 381000 w 2004365"/>
                <a:gd name="connsiteY4" fmla="*/ 198120 h 527961"/>
                <a:gd name="connsiteX5" fmla="*/ 594360 w 2004365"/>
                <a:gd name="connsiteY5" fmla="*/ 243840 h 527961"/>
                <a:gd name="connsiteX6" fmla="*/ 762000 w 2004365"/>
                <a:gd name="connsiteY6" fmla="*/ 289560 h 527961"/>
                <a:gd name="connsiteX7" fmla="*/ 853440 w 2004365"/>
                <a:gd name="connsiteY7" fmla="*/ 335280 h 527961"/>
                <a:gd name="connsiteX8" fmla="*/ 944880 w 2004365"/>
                <a:gd name="connsiteY8" fmla="*/ 365760 h 527961"/>
                <a:gd name="connsiteX9" fmla="*/ 1036320 w 2004365"/>
                <a:gd name="connsiteY9" fmla="*/ 396240 h 527961"/>
                <a:gd name="connsiteX10" fmla="*/ 1082040 w 2004365"/>
                <a:gd name="connsiteY10" fmla="*/ 441960 h 527961"/>
                <a:gd name="connsiteX11" fmla="*/ 1143000 w 2004365"/>
                <a:gd name="connsiteY11" fmla="*/ 457200 h 527961"/>
                <a:gd name="connsiteX12" fmla="*/ 1569720 w 2004365"/>
                <a:gd name="connsiteY12" fmla="*/ 472440 h 527961"/>
                <a:gd name="connsiteX13" fmla="*/ 1737360 w 2004365"/>
                <a:gd name="connsiteY13" fmla="*/ 487680 h 527961"/>
                <a:gd name="connsiteX14" fmla="*/ 2004365 w 2004365"/>
                <a:gd name="connsiteY14" fmla="*/ 527961 h 52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4365" h="527961">
                  <a:moveTo>
                    <a:pt x="0" y="0"/>
                  </a:moveTo>
                  <a:cubicBezTo>
                    <a:pt x="50800" y="25400"/>
                    <a:pt x="98518" y="58239"/>
                    <a:pt x="152400" y="76200"/>
                  </a:cubicBezTo>
                  <a:cubicBezTo>
                    <a:pt x="182880" y="86360"/>
                    <a:pt x="217107" y="88858"/>
                    <a:pt x="243840" y="106680"/>
                  </a:cubicBezTo>
                  <a:lnTo>
                    <a:pt x="335280" y="167640"/>
                  </a:lnTo>
                  <a:cubicBezTo>
                    <a:pt x="350520" y="177800"/>
                    <a:pt x="363624" y="192328"/>
                    <a:pt x="381000" y="198120"/>
                  </a:cubicBezTo>
                  <a:cubicBezTo>
                    <a:pt x="511295" y="241552"/>
                    <a:pt x="440559" y="224615"/>
                    <a:pt x="594360" y="243840"/>
                  </a:cubicBezTo>
                  <a:cubicBezTo>
                    <a:pt x="681500" y="301933"/>
                    <a:pt x="605488" y="261103"/>
                    <a:pt x="762000" y="289560"/>
                  </a:cubicBezTo>
                  <a:cubicBezTo>
                    <a:pt x="832544" y="302386"/>
                    <a:pt x="785862" y="305245"/>
                    <a:pt x="853440" y="335280"/>
                  </a:cubicBezTo>
                  <a:cubicBezTo>
                    <a:pt x="882800" y="348329"/>
                    <a:pt x="914400" y="355600"/>
                    <a:pt x="944880" y="365760"/>
                  </a:cubicBezTo>
                  <a:lnTo>
                    <a:pt x="1036320" y="396240"/>
                  </a:lnTo>
                  <a:cubicBezTo>
                    <a:pt x="1051560" y="411480"/>
                    <a:pt x="1063327" y="431267"/>
                    <a:pt x="1082040" y="441960"/>
                  </a:cubicBezTo>
                  <a:cubicBezTo>
                    <a:pt x="1100226" y="452352"/>
                    <a:pt x="1122095" y="455893"/>
                    <a:pt x="1143000" y="457200"/>
                  </a:cubicBezTo>
                  <a:cubicBezTo>
                    <a:pt x="1285054" y="466078"/>
                    <a:pt x="1427480" y="467360"/>
                    <a:pt x="1569720" y="472440"/>
                  </a:cubicBezTo>
                  <a:cubicBezTo>
                    <a:pt x="1625600" y="477520"/>
                    <a:pt x="1664919" y="478427"/>
                    <a:pt x="1737360" y="487680"/>
                  </a:cubicBezTo>
                  <a:cubicBezTo>
                    <a:pt x="1809801" y="496933"/>
                    <a:pt x="1923799" y="512497"/>
                    <a:pt x="2004365" y="52796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8168640" y="643128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018020" y="4160520"/>
            <a:ext cx="1729740" cy="2377440"/>
            <a:chOff x="6271260" y="4114800"/>
            <a:chExt cx="2240280" cy="237744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537960" y="4251960"/>
              <a:ext cx="0" cy="2240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7391400" y="5120640"/>
              <a:ext cx="0" cy="2240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675120" y="4114800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537960" y="5105400"/>
              <a:ext cx="1889760" cy="1112533"/>
            </a:xfrm>
            <a:custGeom>
              <a:avLst/>
              <a:gdLst>
                <a:gd name="connsiteX0" fmla="*/ 0 w 1889760"/>
                <a:gd name="connsiteY0" fmla="*/ 0 h 1112533"/>
                <a:gd name="connsiteX1" fmla="*/ 60960 w 1889760"/>
                <a:gd name="connsiteY1" fmla="*/ 228600 h 1112533"/>
                <a:gd name="connsiteX2" fmla="*/ 91440 w 1889760"/>
                <a:gd name="connsiteY2" fmla="*/ 320040 h 1112533"/>
                <a:gd name="connsiteX3" fmla="*/ 167640 w 1889760"/>
                <a:gd name="connsiteY3" fmla="*/ 457200 h 1112533"/>
                <a:gd name="connsiteX4" fmla="*/ 213360 w 1889760"/>
                <a:gd name="connsiteY4" fmla="*/ 487680 h 1112533"/>
                <a:gd name="connsiteX5" fmla="*/ 243840 w 1889760"/>
                <a:gd name="connsiteY5" fmla="*/ 594360 h 1112533"/>
                <a:gd name="connsiteX6" fmla="*/ 350520 w 1889760"/>
                <a:gd name="connsiteY6" fmla="*/ 685800 h 1112533"/>
                <a:gd name="connsiteX7" fmla="*/ 396240 w 1889760"/>
                <a:gd name="connsiteY7" fmla="*/ 731520 h 1112533"/>
                <a:gd name="connsiteX8" fmla="*/ 441960 w 1889760"/>
                <a:gd name="connsiteY8" fmla="*/ 792480 h 1112533"/>
                <a:gd name="connsiteX9" fmla="*/ 487680 w 1889760"/>
                <a:gd name="connsiteY9" fmla="*/ 807720 h 1112533"/>
                <a:gd name="connsiteX10" fmla="*/ 518160 w 1889760"/>
                <a:gd name="connsiteY10" fmla="*/ 853440 h 1112533"/>
                <a:gd name="connsiteX11" fmla="*/ 609600 w 1889760"/>
                <a:gd name="connsiteY11" fmla="*/ 929640 h 1112533"/>
                <a:gd name="connsiteX12" fmla="*/ 670560 w 1889760"/>
                <a:gd name="connsiteY12" fmla="*/ 960120 h 1112533"/>
                <a:gd name="connsiteX13" fmla="*/ 762000 w 1889760"/>
                <a:gd name="connsiteY13" fmla="*/ 975360 h 1112533"/>
                <a:gd name="connsiteX14" fmla="*/ 853440 w 1889760"/>
                <a:gd name="connsiteY14" fmla="*/ 1036320 h 1112533"/>
                <a:gd name="connsiteX15" fmla="*/ 975360 w 1889760"/>
                <a:gd name="connsiteY15" fmla="*/ 1066800 h 1112533"/>
                <a:gd name="connsiteX16" fmla="*/ 1082040 w 1889760"/>
                <a:gd name="connsiteY16" fmla="*/ 1097280 h 1112533"/>
                <a:gd name="connsiteX17" fmla="*/ 1889760 w 1889760"/>
                <a:gd name="connsiteY17" fmla="*/ 1112520 h 11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760" h="1112533">
                  <a:moveTo>
                    <a:pt x="0" y="0"/>
                  </a:moveTo>
                  <a:cubicBezTo>
                    <a:pt x="22911" y="160375"/>
                    <a:pt x="775" y="60083"/>
                    <a:pt x="60960" y="228600"/>
                  </a:cubicBezTo>
                  <a:cubicBezTo>
                    <a:pt x="71766" y="258857"/>
                    <a:pt x="81280" y="289560"/>
                    <a:pt x="91440" y="320040"/>
                  </a:cubicBezTo>
                  <a:cubicBezTo>
                    <a:pt x="107321" y="367684"/>
                    <a:pt x="122723" y="427255"/>
                    <a:pt x="167640" y="457200"/>
                  </a:cubicBezTo>
                  <a:lnTo>
                    <a:pt x="213360" y="487680"/>
                  </a:lnTo>
                  <a:cubicBezTo>
                    <a:pt x="215392" y="495809"/>
                    <a:pt x="235095" y="581242"/>
                    <a:pt x="243840" y="594360"/>
                  </a:cubicBezTo>
                  <a:cubicBezTo>
                    <a:pt x="269051" y="632176"/>
                    <a:pt x="317655" y="657630"/>
                    <a:pt x="350520" y="685800"/>
                  </a:cubicBezTo>
                  <a:cubicBezTo>
                    <a:pt x="366884" y="699826"/>
                    <a:pt x="382214" y="715156"/>
                    <a:pt x="396240" y="731520"/>
                  </a:cubicBezTo>
                  <a:cubicBezTo>
                    <a:pt x="412770" y="750805"/>
                    <a:pt x="422447" y="776219"/>
                    <a:pt x="441960" y="792480"/>
                  </a:cubicBezTo>
                  <a:cubicBezTo>
                    <a:pt x="454301" y="802764"/>
                    <a:pt x="472440" y="802640"/>
                    <a:pt x="487680" y="807720"/>
                  </a:cubicBezTo>
                  <a:cubicBezTo>
                    <a:pt x="497840" y="822960"/>
                    <a:pt x="506434" y="839369"/>
                    <a:pt x="518160" y="853440"/>
                  </a:cubicBezTo>
                  <a:cubicBezTo>
                    <a:pt x="546815" y="887826"/>
                    <a:pt x="571456" y="907844"/>
                    <a:pt x="609600" y="929640"/>
                  </a:cubicBezTo>
                  <a:cubicBezTo>
                    <a:pt x="629325" y="940912"/>
                    <a:pt x="648800" y="953592"/>
                    <a:pt x="670560" y="960120"/>
                  </a:cubicBezTo>
                  <a:cubicBezTo>
                    <a:pt x="700157" y="968999"/>
                    <a:pt x="731520" y="970280"/>
                    <a:pt x="762000" y="975360"/>
                  </a:cubicBezTo>
                  <a:cubicBezTo>
                    <a:pt x="792480" y="995680"/>
                    <a:pt x="818687" y="1024736"/>
                    <a:pt x="853440" y="1036320"/>
                  </a:cubicBezTo>
                  <a:cubicBezTo>
                    <a:pt x="957950" y="1071157"/>
                    <a:pt x="828236" y="1030019"/>
                    <a:pt x="975360" y="1066800"/>
                  </a:cubicBezTo>
                  <a:cubicBezTo>
                    <a:pt x="1008480" y="1075080"/>
                    <a:pt x="1047832" y="1095855"/>
                    <a:pt x="1082040" y="1097280"/>
                  </a:cubicBezTo>
                  <a:cubicBezTo>
                    <a:pt x="1472732" y="1113559"/>
                    <a:pt x="1595600" y="1112520"/>
                    <a:pt x="1889760" y="111252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188720" y="615696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4084320"/>
            <a:ext cx="1863128" cy="2377440"/>
            <a:chOff x="99060" y="4069080"/>
            <a:chExt cx="2240280" cy="237744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65760" y="4206240"/>
              <a:ext cx="0" cy="2240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1219200" y="5074920"/>
              <a:ext cx="0" cy="2240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02920" y="4069080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65760" y="5059680"/>
              <a:ext cx="1889760" cy="1112533"/>
            </a:xfrm>
            <a:custGeom>
              <a:avLst/>
              <a:gdLst>
                <a:gd name="connsiteX0" fmla="*/ 0 w 1889760"/>
                <a:gd name="connsiteY0" fmla="*/ 0 h 1112533"/>
                <a:gd name="connsiteX1" fmla="*/ 60960 w 1889760"/>
                <a:gd name="connsiteY1" fmla="*/ 228600 h 1112533"/>
                <a:gd name="connsiteX2" fmla="*/ 91440 w 1889760"/>
                <a:gd name="connsiteY2" fmla="*/ 320040 h 1112533"/>
                <a:gd name="connsiteX3" fmla="*/ 167640 w 1889760"/>
                <a:gd name="connsiteY3" fmla="*/ 457200 h 1112533"/>
                <a:gd name="connsiteX4" fmla="*/ 213360 w 1889760"/>
                <a:gd name="connsiteY4" fmla="*/ 487680 h 1112533"/>
                <a:gd name="connsiteX5" fmla="*/ 243840 w 1889760"/>
                <a:gd name="connsiteY5" fmla="*/ 594360 h 1112533"/>
                <a:gd name="connsiteX6" fmla="*/ 350520 w 1889760"/>
                <a:gd name="connsiteY6" fmla="*/ 685800 h 1112533"/>
                <a:gd name="connsiteX7" fmla="*/ 396240 w 1889760"/>
                <a:gd name="connsiteY7" fmla="*/ 731520 h 1112533"/>
                <a:gd name="connsiteX8" fmla="*/ 441960 w 1889760"/>
                <a:gd name="connsiteY8" fmla="*/ 792480 h 1112533"/>
                <a:gd name="connsiteX9" fmla="*/ 487680 w 1889760"/>
                <a:gd name="connsiteY9" fmla="*/ 807720 h 1112533"/>
                <a:gd name="connsiteX10" fmla="*/ 518160 w 1889760"/>
                <a:gd name="connsiteY10" fmla="*/ 853440 h 1112533"/>
                <a:gd name="connsiteX11" fmla="*/ 609600 w 1889760"/>
                <a:gd name="connsiteY11" fmla="*/ 929640 h 1112533"/>
                <a:gd name="connsiteX12" fmla="*/ 670560 w 1889760"/>
                <a:gd name="connsiteY12" fmla="*/ 960120 h 1112533"/>
                <a:gd name="connsiteX13" fmla="*/ 762000 w 1889760"/>
                <a:gd name="connsiteY13" fmla="*/ 975360 h 1112533"/>
                <a:gd name="connsiteX14" fmla="*/ 853440 w 1889760"/>
                <a:gd name="connsiteY14" fmla="*/ 1036320 h 1112533"/>
                <a:gd name="connsiteX15" fmla="*/ 975360 w 1889760"/>
                <a:gd name="connsiteY15" fmla="*/ 1066800 h 1112533"/>
                <a:gd name="connsiteX16" fmla="*/ 1082040 w 1889760"/>
                <a:gd name="connsiteY16" fmla="*/ 1097280 h 1112533"/>
                <a:gd name="connsiteX17" fmla="*/ 1889760 w 1889760"/>
                <a:gd name="connsiteY17" fmla="*/ 1112520 h 11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760" h="1112533">
                  <a:moveTo>
                    <a:pt x="0" y="0"/>
                  </a:moveTo>
                  <a:cubicBezTo>
                    <a:pt x="22911" y="160375"/>
                    <a:pt x="775" y="60083"/>
                    <a:pt x="60960" y="228600"/>
                  </a:cubicBezTo>
                  <a:cubicBezTo>
                    <a:pt x="71766" y="258857"/>
                    <a:pt x="81280" y="289560"/>
                    <a:pt x="91440" y="320040"/>
                  </a:cubicBezTo>
                  <a:cubicBezTo>
                    <a:pt x="107321" y="367684"/>
                    <a:pt x="122723" y="427255"/>
                    <a:pt x="167640" y="457200"/>
                  </a:cubicBezTo>
                  <a:lnTo>
                    <a:pt x="213360" y="487680"/>
                  </a:lnTo>
                  <a:cubicBezTo>
                    <a:pt x="215392" y="495809"/>
                    <a:pt x="235095" y="581242"/>
                    <a:pt x="243840" y="594360"/>
                  </a:cubicBezTo>
                  <a:cubicBezTo>
                    <a:pt x="269051" y="632176"/>
                    <a:pt x="317655" y="657630"/>
                    <a:pt x="350520" y="685800"/>
                  </a:cubicBezTo>
                  <a:cubicBezTo>
                    <a:pt x="366884" y="699826"/>
                    <a:pt x="382214" y="715156"/>
                    <a:pt x="396240" y="731520"/>
                  </a:cubicBezTo>
                  <a:cubicBezTo>
                    <a:pt x="412770" y="750805"/>
                    <a:pt x="422447" y="776219"/>
                    <a:pt x="441960" y="792480"/>
                  </a:cubicBezTo>
                  <a:cubicBezTo>
                    <a:pt x="454301" y="802764"/>
                    <a:pt x="472440" y="802640"/>
                    <a:pt x="487680" y="807720"/>
                  </a:cubicBezTo>
                  <a:cubicBezTo>
                    <a:pt x="497840" y="822960"/>
                    <a:pt x="506434" y="839369"/>
                    <a:pt x="518160" y="853440"/>
                  </a:cubicBezTo>
                  <a:cubicBezTo>
                    <a:pt x="546815" y="887826"/>
                    <a:pt x="571456" y="907844"/>
                    <a:pt x="609600" y="929640"/>
                  </a:cubicBezTo>
                  <a:cubicBezTo>
                    <a:pt x="629325" y="940912"/>
                    <a:pt x="648800" y="953592"/>
                    <a:pt x="670560" y="960120"/>
                  </a:cubicBezTo>
                  <a:cubicBezTo>
                    <a:pt x="700157" y="968999"/>
                    <a:pt x="731520" y="970280"/>
                    <a:pt x="762000" y="975360"/>
                  </a:cubicBezTo>
                  <a:cubicBezTo>
                    <a:pt x="792480" y="995680"/>
                    <a:pt x="818687" y="1024736"/>
                    <a:pt x="853440" y="1036320"/>
                  </a:cubicBezTo>
                  <a:cubicBezTo>
                    <a:pt x="957950" y="1071157"/>
                    <a:pt x="828236" y="1030019"/>
                    <a:pt x="975360" y="1066800"/>
                  </a:cubicBezTo>
                  <a:cubicBezTo>
                    <a:pt x="1008480" y="1075080"/>
                    <a:pt x="1047832" y="1095855"/>
                    <a:pt x="1082040" y="1097280"/>
                  </a:cubicBezTo>
                  <a:cubicBezTo>
                    <a:pt x="1472732" y="1113559"/>
                    <a:pt x="1595600" y="1112520"/>
                    <a:pt x="1889760" y="111252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96240" y="4991280"/>
              <a:ext cx="1844040" cy="860880"/>
            </a:xfrm>
            <a:custGeom>
              <a:avLst/>
              <a:gdLst>
                <a:gd name="connsiteX0" fmla="*/ 0 w 1844040"/>
                <a:gd name="connsiteY0" fmla="*/ 860880 h 860880"/>
                <a:gd name="connsiteX1" fmla="*/ 15240 w 1844040"/>
                <a:gd name="connsiteY1" fmla="*/ 723720 h 860880"/>
                <a:gd name="connsiteX2" fmla="*/ 60960 w 1844040"/>
                <a:gd name="connsiteY2" fmla="*/ 662760 h 860880"/>
                <a:gd name="connsiteX3" fmla="*/ 106680 w 1844040"/>
                <a:gd name="connsiteY3" fmla="*/ 556080 h 860880"/>
                <a:gd name="connsiteX4" fmla="*/ 182880 w 1844040"/>
                <a:gd name="connsiteY4" fmla="*/ 236040 h 860880"/>
                <a:gd name="connsiteX5" fmla="*/ 228600 w 1844040"/>
                <a:gd name="connsiteY5" fmla="*/ 190320 h 860880"/>
                <a:gd name="connsiteX6" fmla="*/ 274320 w 1844040"/>
                <a:gd name="connsiteY6" fmla="*/ 98880 h 860880"/>
                <a:gd name="connsiteX7" fmla="*/ 320040 w 1844040"/>
                <a:gd name="connsiteY7" fmla="*/ 83640 h 860880"/>
                <a:gd name="connsiteX8" fmla="*/ 365760 w 1844040"/>
                <a:gd name="connsiteY8" fmla="*/ 53160 h 860880"/>
                <a:gd name="connsiteX9" fmla="*/ 457200 w 1844040"/>
                <a:gd name="connsiteY9" fmla="*/ 22680 h 860880"/>
                <a:gd name="connsiteX10" fmla="*/ 518160 w 1844040"/>
                <a:gd name="connsiteY10" fmla="*/ 114120 h 860880"/>
                <a:gd name="connsiteX11" fmla="*/ 548640 w 1844040"/>
                <a:gd name="connsiteY11" fmla="*/ 205560 h 860880"/>
                <a:gd name="connsiteX12" fmla="*/ 563880 w 1844040"/>
                <a:gd name="connsiteY12" fmla="*/ 373200 h 860880"/>
                <a:gd name="connsiteX13" fmla="*/ 624840 w 1844040"/>
                <a:gd name="connsiteY13" fmla="*/ 510360 h 860880"/>
                <a:gd name="connsiteX14" fmla="*/ 670560 w 1844040"/>
                <a:gd name="connsiteY14" fmla="*/ 556080 h 860880"/>
                <a:gd name="connsiteX15" fmla="*/ 731520 w 1844040"/>
                <a:gd name="connsiteY15" fmla="*/ 586560 h 860880"/>
                <a:gd name="connsiteX16" fmla="*/ 822960 w 1844040"/>
                <a:gd name="connsiteY16" fmla="*/ 556080 h 860880"/>
                <a:gd name="connsiteX17" fmla="*/ 868680 w 1844040"/>
                <a:gd name="connsiteY17" fmla="*/ 449400 h 860880"/>
                <a:gd name="connsiteX18" fmla="*/ 899160 w 1844040"/>
                <a:gd name="connsiteY18" fmla="*/ 297000 h 860880"/>
                <a:gd name="connsiteX19" fmla="*/ 1066800 w 1844040"/>
                <a:gd name="connsiteY19" fmla="*/ 312240 h 860880"/>
                <a:gd name="connsiteX20" fmla="*/ 1097280 w 1844040"/>
                <a:gd name="connsiteY20" fmla="*/ 373200 h 860880"/>
                <a:gd name="connsiteX21" fmla="*/ 1127760 w 1844040"/>
                <a:gd name="connsiteY21" fmla="*/ 510360 h 860880"/>
                <a:gd name="connsiteX22" fmla="*/ 1143000 w 1844040"/>
                <a:gd name="connsiteY22" fmla="*/ 571320 h 860880"/>
                <a:gd name="connsiteX23" fmla="*/ 1188720 w 1844040"/>
                <a:gd name="connsiteY23" fmla="*/ 586560 h 860880"/>
                <a:gd name="connsiteX24" fmla="*/ 1234440 w 1844040"/>
                <a:gd name="connsiteY24" fmla="*/ 556080 h 860880"/>
                <a:gd name="connsiteX25" fmla="*/ 1310640 w 1844040"/>
                <a:gd name="connsiteY25" fmla="*/ 464640 h 860880"/>
                <a:gd name="connsiteX26" fmla="*/ 1341120 w 1844040"/>
                <a:gd name="connsiteY26" fmla="*/ 373200 h 860880"/>
                <a:gd name="connsiteX27" fmla="*/ 1356360 w 1844040"/>
                <a:gd name="connsiteY27" fmla="*/ 251280 h 860880"/>
                <a:gd name="connsiteX28" fmla="*/ 1402080 w 1844040"/>
                <a:gd name="connsiteY28" fmla="*/ 159840 h 860880"/>
                <a:gd name="connsiteX29" fmla="*/ 1417320 w 1844040"/>
                <a:gd name="connsiteY29" fmla="*/ 114120 h 860880"/>
                <a:gd name="connsiteX30" fmla="*/ 1569720 w 1844040"/>
                <a:gd name="connsiteY30" fmla="*/ 190320 h 860880"/>
                <a:gd name="connsiteX31" fmla="*/ 1600200 w 1844040"/>
                <a:gd name="connsiteY31" fmla="*/ 342720 h 860880"/>
                <a:gd name="connsiteX32" fmla="*/ 1584960 w 1844040"/>
                <a:gd name="connsiteY32" fmla="*/ 388440 h 860880"/>
                <a:gd name="connsiteX33" fmla="*/ 1600200 w 1844040"/>
                <a:gd name="connsiteY33" fmla="*/ 464640 h 860880"/>
                <a:gd name="connsiteX34" fmla="*/ 1615440 w 1844040"/>
                <a:gd name="connsiteY34" fmla="*/ 556080 h 860880"/>
                <a:gd name="connsiteX35" fmla="*/ 1661160 w 1844040"/>
                <a:gd name="connsiteY35" fmla="*/ 586560 h 860880"/>
                <a:gd name="connsiteX36" fmla="*/ 1706880 w 1844040"/>
                <a:gd name="connsiteY36" fmla="*/ 571320 h 860880"/>
                <a:gd name="connsiteX37" fmla="*/ 1722120 w 1844040"/>
                <a:gd name="connsiteY37" fmla="*/ 525600 h 860880"/>
                <a:gd name="connsiteX38" fmla="*/ 1798320 w 1844040"/>
                <a:gd name="connsiteY38" fmla="*/ 464640 h 860880"/>
                <a:gd name="connsiteX39" fmla="*/ 1798320 w 1844040"/>
                <a:gd name="connsiteY39" fmla="*/ 281760 h 860880"/>
                <a:gd name="connsiteX40" fmla="*/ 1813560 w 1844040"/>
                <a:gd name="connsiteY40" fmla="*/ 205560 h 860880"/>
                <a:gd name="connsiteX41" fmla="*/ 1844040 w 1844040"/>
                <a:gd name="connsiteY41" fmla="*/ 159840 h 8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4040" h="860880">
                  <a:moveTo>
                    <a:pt x="0" y="860880"/>
                  </a:moveTo>
                  <a:cubicBezTo>
                    <a:pt x="5080" y="815160"/>
                    <a:pt x="1712" y="767687"/>
                    <a:pt x="15240" y="723720"/>
                  </a:cubicBezTo>
                  <a:cubicBezTo>
                    <a:pt x="22710" y="699443"/>
                    <a:pt x="47498" y="684299"/>
                    <a:pt x="60960" y="662760"/>
                  </a:cubicBezTo>
                  <a:cubicBezTo>
                    <a:pt x="77026" y="637054"/>
                    <a:pt x="99528" y="588264"/>
                    <a:pt x="106680" y="556080"/>
                  </a:cubicBezTo>
                  <a:cubicBezTo>
                    <a:pt x="109153" y="544949"/>
                    <a:pt x="148312" y="298263"/>
                    <a:pt x="182880" y="236040"/>
                  </a:cubicBezTo>
                  <a:cubicBezTo>
                    <a:pt x="193347" y="217200"/>
                    <a:pt x="213360" y="205560"/>
                    <a:pt x="228600" y="190320"/>
                  </a:cubicBezTo>
                  <a:cubicBezTo>
                    <a:pt x="238640" y="160201"/>
                    <a:pt x="247463" y="120366"/>
                    <a:pt x="274320" y="98880"/>
                  </a:cubicBezTo>
                  <a:cubicBezTo>
                    <a:pt x="286864" y="88845"/>
                    <a:pt x="305672" y="90824"/>
                    <a:pt x="320040" y="83640"/>
                  </a:cubicBezTo>
                  <a:cubicBezTo>
                    <a:pt x="336423" y="75449"/>
                    <a:pt x="350520" y="63320"/>
                    <a:pt x="365760" y="53160"/>
                  </a:cubicBezTo>
                  <a:cubicBezTo>
                    <a:pt x="389741" y="17189"/>
                    <a:pt x="399189" y="-28080"/>
                    <a:pt x="457200" y="22680"/>
                  </a:cubicBezTo>
                  <a:cubicBezTo>
                    <a:pt x="484769" y="46803"/>
                    <a:pt x="506576" y="79367"/>
                    <a:pt x="518160" y="114120"/>
                  </a:cubicBezTo>
                  <a:lnTo>
                    <a:pt x="548640" y="205560"/>
                  </a:lnTo>
                  <a:cubicBezTo>
                    <a:pt x="553720" y="261440"/>
                    <a:pt x="554129" y="317943"/>
                    <a:pt x="563880" y="373200"/>
                  </a:cubicBezTo>
                  <a:cubicBezTo>
                    <a:pt x="572806" y="423783"/>
                    <a:pt x="592128" y="471105"/>
                    <a:pt x="624840" y="510360"/>
                  </a:cubicBezTo>
                  <a:cubicBezTo>
                    <a:pt x="638638" y="526917"/>
                    <a:pt x="653022" y="543553"/>
                    <a:pt x="670560" y="556080"/>
                  </a:cubicBezTo>
                  <a:cubicBezTo>
                    <a:pt x="689047" y="569285"/>
                    <a:pt x="711200" y="576400"/>
                    <a:pt x="731520" y="586560"/>
                  </a:cubicBezTo>
                  <a:cubicBezTo>
                    <a:pt x="762000" y="576400"/>
                    <a:pt x="797257" y="575357"/>
                    <a:pt x="822960" y="556080"/>
                  </a:cubicBezTo>
                  <a:cubicBezTo>
                    <a:pt x="835685" y="546536"/>
                    <a:pt x="863890" y="470156"/>
                    <a:pt x="868680" y="449400"/>
                  </a:cubicBezTo>
                  <a:cubicBezTo>
                    <a:pt x="880329" y="398921"/>
                    <a:pt x="899160" y="297000"/>
                    <a:pt x="899160" y="297000"/>
                  </a:cubicBezTo>
                  <a:cubicBezTo>
                    <a:pt x="955040" y="302080"/>
                    <a:pt x="1014430" y="292098"/>
                    <a:pt x="1066800" y="312240"/>
                  </a:cubicBezTo>
                  <a:cubicBezTo>
                    <a:pt x="1088004" y="320395"/>
                    <a:pt x="1088331" y="352318"/>
                    <a:pt x="1097280" y="373200"/>
                  </a:cubicBezTo>
                  <a:cubicBezTo>
                    <a:pt x="1119525" y="425104"/>
                    <a:pt x="1115201" y="447567"/>
                    <a:pt x="1127760" y="510360"/>
                  </a:cubicBezTo>
                  <a:cubicBezTo>
                    <a:pt x="1131868" y="530899"/>
                    <a:pt x="1129916" y="554964"/>
                    <a:pt x="1143000" y="571320"/>
                  </a:cubicBezTo>
                  <a:cubicBezTo>
                    <a:pt x="1153035" y="583864"/>
                    <a:pt x="1173480" y="581480"/>
                    <a:pt x="1188720" y="586560"/>
                  </a:cubicBezTo>
                  <a:cubicBezTo>
                    <a:pt x="1203960" y="576400"/>
                    <a:pt x="1220369" y="567806"/>
                    <a:pt x="1234440" y="556080"/>
                  </a:cubicBezTo>
                  <a:cubicBezTo>
                    <a:pt x="1259774" y="534969"/>
                    <a:pt x="1296536" y="496373"/>
                    <a:pt x="1310640" y="464640"/>
                  </a:cubicBezTo>
                  <a:cubicBezTo>
                    <a:pt x="1323689" y="435280"/>
                    <a:pt x="1341120" y="373200"/>
                    <a:pt x="1341120" y="373200"/>
                  </a:cubicBezTo>
                  <a:cubicBezTo>
                    <a:pt x="1346200" y="332560"/>
                    <a:pt x="1349034" y="291576"/>
                    <a:pt x="1356360" y="251280"/>
                  </a:cubicBezTo>
                  <a:cubicBezTo>
                    <a:pt x="1367305" y="191085"/>
                    <a:pt x="1374191" y="215619"/>
                    <a:pt x="1402080" y="159840"/>
                  </a:cubicBezTo>
                  <a:cubicBezTo>
                    <a:pt x="1409264" y="145472"/>
                    <a:pt x="1412240" y="129360"/>
                    <a:pt x="1417320" y="114120"/>
                  </a:cubicBezTo>
                  <a:cubicBezTo>
                    <a:pt x="1532857" y="152632"/>
                    <a:pt x="1483057" y="125323"/>
                    <a:pt x="1569720" y="190320"/>
                  </a:cubicBezTo>
                  <a:cubicBezTo>
                    <a:pt x="1588488" y="246623"/>
                    <a:pt x="1600200" y="272673"/>
                    <a:pt x="1600200" y="342720"/>
                  </a:cubicBezTo>
                  <a:cubicBezTo>
                    <a:pt x="1600200" y="358784"/>
                    <a:pt x="1590040" y="373200"/>
                    <a:pt x="1584960" y="388440"/>
                  </a:cubicBezTo>
                  <a:cubicBezTo>
                    <a:pt x="1590040" y="413840"/>
                    <a:pt x="1595566" y="439155"/>
                    <a:pt x="1600200" y="464640"/>
                  </a:cubicBezTo>
                  <a:cubicBezTo>
                    <a:pt x="1605728" y="495042"/>
                    <a:pt x="1601621" y="528442"/>
                    <a:pt x="1615440" y="556080"/>
                  </a:cubicBezTo>
                  <a:cubicBezTo>
                    <a:pt x="1623631" y="572463"/>
                    <a:pt x="1645920" y="576400"/>
                    <a:pt x="1661160" y="586560"/>
                  </a:cubicBezTo>
                  <a:cubicBezTo>
                    <a:pt x="1676400" y="581480"/>
                    <a:pt x="1695521" y="582679"/>
                    <a:pt x="1706880" y="571320"/>
                  </a:cubicBezTo>
                  <a:cubicBezTo>
                    <a:pt x="1718239" y="559961"/>
                    <a:pt x="1714936" y="539968"/>
                    <a:pt x="1722120" y="525600"/>
                  </a:cubicBezTo>
                  <a:cubicBezTo>
                    <a:pt x="1749694" y="470453"/>
                    <a:pt x="1745588" y="482217"/>
                    <a:pt x="1798320" y="464640"/>
                  </a:cubicBezTo>
                  <a:cubicBezTo>
                    <a:pt x="1834048" y="357455"/>
                    <a:pt x="1798320" y="485928"/>
                    <a:pt x="1798320" y="281760"/>
                  </a:cubicBezTo>
                  <a:cubicBezTo>
                    <a:pt x="1798320" y="255857"/>
                    <a:pt x="1807278" y="230690"/>
                    <a:pt x="1813560" y="205560"/>
                  </a:cubicBezTo>
                  <a:cubicBezTo>
                    <a:pt x="1826195" y="155021"/>
                    <a:pt x="1814067" y="159840"/>
                    <a:pt x="1844040" y="15984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65760" y="4785360"/>
              <a:ext cx="1950721" cy="539156"/>
            </a:xfrm>
            <a:custGeom>
              <a:avLst/>
              <a:gdLst>
                <a:gd name="connsiteX0" fmla="*/ 0 w 1996440"/>
                <a:gd name="connsiteY0" fmla="*/ 0 h 487680"/>
                <a:gd name="connsiteX1" fmla="*/ 152400 w 1996440"/>
                <a:gd name="connsiteY1" fmla="*/ 76200 h 487680"/>
                <a:gd name="connsiteX2" fmla="*/ 243840 w 1996440"/>
                <a:gd name="connsiteY2" fmla="*/ 106680 h 487680"/>
                <a:gd name="connsiteX3" fmla="*/ 335280 w 1996440"/>
                <a:gd name="connsiteY3" fmla="*/ 167640 h 487680"/>
                <a:gd name="connsiteX4" fmla="*/ 381000 w 1996440"/>
                <a:gd name="connsiteY4" fmla="*/ 198120 h 487680"/>
                <a:gd name="connsiteX5" fmla="*/ 594360 w 1996440"/>
                <a:gd name="connsiteY5" fmla="*/ 243840 h 487680"/>
                <a:gd name="connsiteX6" fmla="*/ 762000 w 1996440"/>
                <a:gd name="connsiteY6" fmla="*/ 289560 h 487680"/>
                <a:gd name="connsiteX7" fmla="*/ 853440 w 1996440"/>
                <a:gd name="connsiteY7" fmla="*/ 335280 h 487680"/>
                <a:gd name="connsiteX8" fmla="*/ 944880 w 1996440"/>
                <a:gd name="connsiteY8" fmla="*/ 365760 h 487680"/>
                <a:gd name="connsiteX9" fmla="*/ 1036320 w 1996440"/>
                <a:gd name="connsiteY9" fmla="*/ 396240 h 487680"/>
                <a:gd name="connsiteX10" fmla="*/ 1082040 w 1996440"/>
                <a:gd name="connsiteY10" fmla="*/ 441960 h 487680"/>
                <a:gd name="connsiteX11" fmla="*/ 1143000 w 1996440"/>
                <a:gd name="connsiteY11" fmla="*/ 457200 h 487680"/>
                <a:gd name="connsiteX12" fmla="*/ 1569720 w 1996440"/>
                <a:gd name="connsiteY12" fmla="*/ 472440 h 487680"/>
                <a:gd name="connsiteX13" fmla="*/ 1737360 w 1996440"/>
                <a:gd name="connsiteY13" fmla="*/ 487680 h 487680"/>
                <a:gd name="connsiteX14" fmla="*/ 1950720 w 1996440"/>
                <a:gd name="connsiteY14" fmla="*/ 472440 h 487680"/>
                <a:gd name="connsiteX15" fmla="*/ 1996440 w 1996440"/>
                <a:gd name="connsiteY15" fmla="*/ 457200 h 487680"/>
                <a:gd name="connsiteX0" fmla="*/ 0 w 1950720"/>
                <a:gd name="connsiteY0" fmla="*/ 0 h 487680"/>
                <a:gd name="connsiteX1" fmla="*/ 152400 w 1950720"/>
                <a:gd name="connsiteY1" fmla="*/ 76200 h 487680"/>
                <a:gd name="connsiteX2" fmla="*/ 243840 w 1950720"/>
                <a:gd name="connsiteY2" fmla="*/ 106680 h 487680"/>
                <a:gd name="connsiteX3" fmla="*/ 335280 w 1950720"/>
                <a:gd name="connsiteY3" fmla="*/ 167640 h 487680"/>
                <a:gd name="connsiteX4" fmla="*/ 381000 w 1950720"/>
                <a:gd name="connsiteY4" fmla="*/ 198120 h 487680"/>
                <a:gd name="connsiteX5" fmla="*/ 594360 w 1950720"/>
                <a:gd name="connsiteY5" fmla="*/ 243840 h 487680"/>
                <a:gd name="connsiteX6" fmla="*/ 762000 w 1950720"/>
                <a:gd name="connsiteY6" fmla="*/ 289560 h 487680"/>
                <a:gd name="connsiteX7" fmla="*/ 853440 w 1950720"/>
                <a:gd name="connsiteY7" fmla="*/ 335280 h 487680"/>
                <a:gd name="connsiteX8" fmla="*/ 944880 w 1950720"/>
                <a:gd name="connsiteY8" fmla="*/ 365760 h 487680"/>
                <a:gd name="connsiteX9" fmla="*/ 1036320 w 1950720"/>
                <a:gd name="connsiteY9" fmla="*/ 396240 h 487680"/>
                <a:gd name="connsiteX10" fmla="*/ 1082040 w 1950720"/>
                <a:gd name="connsiteY10" fmla="*/ 441960 h 487680"/>
                <a:gd name="connsiteX11" fmla="*/ 1143000 w 1950720"/>
                <a:gd name="connsiteY11" fmla="*/ 457200 h 487680"/>
                <a:gd name="connsiteX12" fmla="*/ 1569720 w 1950720"/>
                <a:gd name="connsiteY12" fmla="*/ 472440 h 487680"/>
                <a:gd name="connsiteX13" fmla="*/ 1737360 w 1950720"/>
                <a:gd name="connsiteY13" fmla="*/ 487680 h 487680"/>
                <a:gd name="connsiteX14" fmla="*/ 1950720 w 1950720"/>
                <a:gd name="connsiteY14" fmla="*/ 472440 h 487680"/>
                <a:gd name="connsiteX0" fmla="*/ 0 w 1950720"/>
                <a:gd name="connsiteY0" fmla="*/ 0 h 487680"/>
                <a:gd name="connsiteX1" fmla="*/ 152400 w 1950720"/>
                <a:gd name="connsiteY1" fmla="*/ 76200 h 487680"/>
                <a:gd name="connsiteX2" fmla="*/ 243840 w 1950720"/>
                <a:gd name="connsiteY2" fmla="*/ 106680 h 487680"/>
                <a:gd name="connsiteX3" fmla="*/ 335280 w 1950720"/>
                <a:gd name="connsiteY3" fmla="*/ 167640 h 487680"/>
                <a:gd name="connsiteX4" fmla="*/ 381000 w 1950720"/>
                <a:gd name="connsiteY4" fmla="*/ 198120 h 487680"/>
                <a:gd name="connsiteX5" fmla="*/ 594360 w 1950720"/>
                <a:gd name="connsiteY5" fmla="*/ 243840 h 487680"/>
                <a:gd name="connsiteX6" fmla="*/ 762000 w 1950720"/>
                <a:gd name="connsiteY6" fmla="*/ 289560 h 487680"/>
                <a:gd name="connsiteX7" fmla="*/ 853440 w 1950720"/>
                <a:gd name="connsiteY7" fmla="*/ 335280 h 487680"/>
                <a:gd name="connsiteX8" fmla="*/ 944880 w 1950720"/>
                <a:gd name="connsiteY8" fmla="*/ 365760 h 487680"/>
                <a:gd name="connsiteX9" fmla="*/ 1036320 w 1950720"/>
                <a:gd name="connsiteY9" fmla="*/ 396240 h 487680"/>
                <a:gd name="connsiteX10" fmla="*/ 1082040 w 1950720"/>
                <a:gd name="connsiteY10" fmla="*/ 441960 h 487680"/>
                <a:gd name="connsiteX11" fmla="*/ 1143000 w 1950720"/>
                <a:gd name="connsiteY11" fmla="*/ 457200 h 487680"/>
                <a:gd name="connsiteX12" fmla="*/ 1569720 w 1950720"/>
                <a:gd name="connsiteY12" fmla="*/ 472440 h 487680"/>
                <a:gd name="connsiteX13" fmla="*/ 1737360 w 1950720"/>
                <a:gd name="connsiteY13" fmla="*/ 487680 h 487680"/>
                <a:gd name="connsiteX14" fmla="*/ 1950720 w 1950720"/>
                <a:gd name="connsiteY14" fmla="*/ 472440 h 487680"/>
                <a:gd name="connsiteX0" fmla="*/ 0 w 1950720"/>
                <a:gd name="connsiteY0" fmla="*/ 0 h 539156"/>
                <a:gd name="connsiteX1" fmla="*/ 152400 w 1950720"/>
                <a:gd name="connsiteY1" fmla="*/ 76200 h 539156"/>
                <a:gd name="connsiteX2" fmla="*/ 243840 w 1950720"/>
                <a:gd name="connsiteY2" fmla="*/ 106680 h 539156"/>
                <a:gd name="connsiteX3" fmla="*/ 335280 w 1950720"/>
                <a:gd name="connsiteY3" fmla="*/ 167640 h 539156"/>
                <a:gd name="connsiteX4" fmla="*/ 381000 w 1950720"/>
                <a:gd name="connsiteY4" fmla="*/ 198120 h 539156"/>
                <a:gd name="connsiteX5" fmla="*/ 594360 w 1950720"/>
                <a:gd name="connsiteY5" fmla="*/ 243840 h 539156"/>
                <a:gd name="connsiteX6" fmla="*/ 762000 w 1950720"/>
                <a:gd name="connsiteY6" fmla="*/ 289560 h 539156"/>
                <a:gd name="connsiteX7" fmla="*/ 853440 w 1950720"/>
                <a:gd name="connsiteY7" fmla="*/ 335280 h 539156"/>
                <a:gd name="connsiteX8" fmla="*/ 944880 w 1950720"/>
                <a:gd name="connsiteY8" fmla="*/ 365760 h 539156"/>
                <a:gd name="connsiteX9" fmla="*/ 1036320 w 1950720"/>
                <a:gd name="connsiteY9" fmla="*/ 396240 h 539156"/>
                <a:gd name="connsiteX10" fmla="*/ 1082040 w 1950720"/>
                <a:gd name="connsiteY10" fmla="*/ 441960 h 539156"/>
                <a:gd name="connsiteX11" fmla="*/ 1143000 w 1950720"/>
                <a:gd name="connsiteY11" fmla="*/ 457200 h 539156"/>
                <a:gd name="connsiteX12" fmla="*/ 1569720 w 1950720"/>
                <a:gd name="connsiteY12" fmla="*/ 472440 h 539156"/>
                <a:gd name="connsiteX13" fmla="*/ 1737360 w 1950720"/>
                <a:gd name="connsiteY13" fmla="*/ 487680 h 539156"/>
                <a:gd name="connsiteX14" fmla="*/ 1950720 w 1950720"/>
                <a:gd name="connsiteY14" fmla="*/ 539156 h 53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0720" h="539156">
                  <a:moveTo>
                    <a:pt x="0" y="0"/>
                  </a:moveTo>
                  <a:cubicBezTo>
                    <a:pt x="50800" y="25400"/>
                    <a:pt x="98518" y="58239"/>
                    <a:pt x="152400" y="76200"/>
                  </a:cubicBezTo>
                  <a:cubicBezTo>
                    <a:pt x="182880" y="86360"/>
                    <a:pt x="217107" y="88858"/>
                    <a:pt x="243840" y="106680"/>
                  </a:cubicBezTo>
                  <a:lnTo>
                    <a:pt x="335280" y="167640"/>
                  </a:lnTo>
                  <a:cubicBezTo>
                    <a:pt x="350520" y="177800"/>
                    <a:pt x="363624" y="192328"/>
                    <a:pt x="381000" y="198120"/>
                  </a:cubicBezTo>
                  <a:cubicBezTo>
                    <a:pt x="511295" y="241552"/>
                    <a:pt x="440559" y="224615"/>
                    <a:pt x="594360" y="243840"/>
                  </a:cubicBezTo>
                  <a:cubicBezTo>
                    <a:pt x="681500" y="301933"/>
                    <a:pt x="605488" y="261103"/>
                    <a:pt x="762000" y="289560"/>
                  </a:cubicBezTo>
                  <a:cubicBezTo>
                    <a:pt x="832544" y="302386"/>
                    <a:pt x="785862" y="305245"/>
                    <a:pt x="853440" y="335280"/>
                  </a:cubicBezTo>
                  <a:cubicBezTo>
                    <a:pt x="882800" y="348329"/>
                    <a:pt x="914400" y="355600"/>
                    <a:pt x="944880" y="365760"/>
                  </a:cubicBezTo>
                  <a:lnTo>
                    <a:pt x="1036320" y="396240"/>
                  </a:lnTo>
                  <a:cubicBezTo>
                    <a:pt x="1051560" y="411480"/>
                    <a:pt x="1063327" y="431267"/>
                    <a:pt x="1082040" y="441960"/>
                  </a:cubicBezTo>
                  <a:cubicBezTo>
                    <a:pt x="1100226" y="452352"/>
                    <a:pt x="1122095" y="455893"/>
                    <a:pt x="1143000" y="457200"/>
                  </a:cubicBezTo>
                  <a:cubicBezTo>
                    <a:pt x="1285054" y="466078"/>
                    <a:pt x="1427480" y="467360"/>
                    <a:pt x="1569720" y="472440"/>
                  </a:cubicBezTo>
                  <a:cubicBezTo>
                    <a:pt x="1625600" y="477520"/>
                    <a:pt x="1673860" y="476561"/>
                    <a:pt x="1737360" y="487680"/>
                  </a:cubicBezTo>
                  <a:cubicBezTo>
                    <a:pt x="1800860" y="498799"/>
                    <a:pt x="1799685" y="527865"/>
                    <a:pt x="1950720" y="53915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155664" y="3691671"/>
            <a:ext cx="226825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asymptotically stable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6941470" y="3691671"/>
            <a:ext cx="218983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exponentially stable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2372584" y="3691671"/>
            <a:ext cx="111684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convergent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3459480" y="626364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2194560" y="4084320"/>
            <a:ext cx="1887286" cy="2377440"/>
            <a:chOff x="99060" y="4069080"/>
            <a:chExt cx="2269328" cy="237744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365760" y="4206240"/>
              <a:ext cx="0" cy="2240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1219200" y="5074920"/>
              <a:ext cx="0" cy="2240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02920" y="4069080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X(t)</a:t>
              </a:r>
              <a:endParaRPr lang="en-US" dirty="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65760" y="5059680"/>
              <a:ext cx="1889760" cy="1112533"/>
            </a:xfrm>
            <a:custGeom>
              <a:avLst/>
              <a:gdLst>
                <a:gd name="connsiteX0" fmla="*/ 0 w 1889760"/>
                <a:gd name="connsiteY0" fmla="*/ 0 h 1112533"/>
                <a:gd name="connsiteX1" fmla="*/ 60960 w 1889760"/>
                <a:gd name="connsiteY1" fmla="*/ 228600 h 1112533"/>
                <a:gd name="connsiteX2" fmla="*/ 91440 w 1889760"/>
                <a:gd name="connsiteY2" fmla="*/ 320040 h 1112533"/>
                <a:gd name="connsiteX3" fmla="*/ 167640 w 1889760"/>
                <a:gd name="connsiteY3" fmla="*/ 457200 h 1112533"/>
                <a:gd name="connsiteX4" fmla="*/ 213360 w 1889760"/>
                <a:gd name="connsiteY4" fmla="*/ 487680 h 1112533"/>
                <a:gd name="connsiteX5" fmla="*/ 243840 w 1889760"/>
                <a:gd name="connsiteY5" fmla="*/ 594360 h 1112533"/>
                <a:gd name="connsiteX6" fmla="*/ 350520 w 1889760"/>
                <a:gd name="connsiteY6" fmla="*/ 685800 h 1112533"/>
                <a:gd name="connsiteX7" fmla="*/ 396240 w 1889760"/>
                <a:gd name="connsiteY7" fmla="*/ 731520 h 1112533"/>
                <a:gd name="connsiteX8" fmla="*/ 441960 w 1889760"/>
                <a:gd name="connsiteY8" fmla="*/ 792480 h 1112533"/>
                <a:gd name="connsiteX9" fmla="*/ 487680 w 1889760"/>
                <a:gd name="connsiteY9" fmla="*/ 807720 h 1112533"/>
                <a:gd name="connsiteX10" fmla="*/ 518160 w 1889760"/>
                <a:gd name="connsiteY10" fmla="*/ 853440 h 1112533"/>
                <a:gd name="connsiteX11" fmla="*/ 609600 w 1889760"/>
                <a:gd name="connsiteY11" fmla="*/ 929640 h 1112533"/>
                <a:gd name="connsiteX12" fmla="*/ 670560 w 1889760"/>
                <a:gd name="connsiteY12" fmla="*/ 960120 h 1112533"/>
                <a:gd name="connsiteX13" fmla="*/ 762000 w 1889760"/>
                <a:gd name="connsiteY13" fmla="*/ 975360 h 1112533"/>
                <a:gd name="connsiteX14" fmla="*/ 853440 w 1889760"/>
                <a:gd name="connsiteY14" fmla="*/ 1036320 h 1112533"/>
                <a:gd name="connsiteX15" fmla="*/ 975360 w 1889760"/>
                <a:gd name="connsiteY15" fmla="*/ 1066800 h 1112533"/>
                <a:gd name="connsiteX16" fmla="*/ 1082040 w 1889760"/>
                <a:gd name="connsiteY16" fmla="*/ 1097280 h 1112533"/>
                <a:gd name="connsiteX17" fmla="*/ 1889760 w 1889760"/>
                <a:gd name="connsiteY17" fmla="*/ 1112520 h 11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760" h="1112533">
                  <a:moveTo>
                    <a:pt x="0" y="0"/>
                  </a:moveTo>
                  <a:cubicBezTo>
                    <a:pt x="22911" y="160375"/>
                    <a:pt x="775" y="60083"/>
                    <a:pt x="60960" y="228600"/>
                  </a:cubicBezTo>
                  <a:cubicBezTo>
                    <a:pt x="71766" y="258857"/>
                    <a:pt x="81280" y="289560"/>
                    <a:pt x="91440" y="320040"/>
                  </a:cubicBezTo>
                  <a:cubicBezTo>
                    <a:pt x="107321" y="367684"/>
                    <a:pt x="122723" y="427255"/>
                    <a:pt x="167640" y="457200"/>
                  </a:cubicBezTo>
                  <a:lnTo>
                    <a:pt x="213360" y="487680"/>
                  </a:lnTo>
                  <a:cubicBezTo>
                    <a:pt x="215392" y="495809"/>
                    <a:pt x="235095" y="581242"/>
                    <a:pt x="243840" y="594360"/>
                  </a:cubicBezTo>
                  <a:cubicBezTo>
                    <a:pt x="269051" y="632176"/>
                    <a:pt x="317655" y="657630"/>
                    <a:pt x="350520" y="685800"/>
                  </a:cubicBezTo>
                  <a:cubicBezTo>
                    <a:pt x="366884" y="699826"/>
                    <a:pt x="382214" y="715156"/>
                    <a:pt x="396240" y="731520"/>
                  </a:cubicBezTo>
                  <a:cubicBezTo>
                    <a:pt x="412770" y="750805"/>
                    <a:pt x="422447" y="776219"/>
                    <a:pt x="441960" y="792480"/>
                  </a:cubicBezTo>
                  <a:cubicBezTo>
                    <a:pt x="454301" y="802764"/>
                    <a:pt x="472440" y="802640"/>
                    <a:pt x="487680" y="807720"/>
                  </a:cubicBezTo>
                  <a:cubicBezTo>
                    <a:pt x="497840" y="822960"/>
                    <a:pt x="506434" y="839369"/>
                    <a:pt x="518160" y="853440"/>
                  </a:cubicBezTo>
                  <a:cubicBezTo>
                    <a:pt x="546815" y="887826"/>
                    <a:pt x="571456" y="907844"/>
                    <a:pt x="609600" y="929640"/>
                  </a:cubicBezTo>
                  <a:cubicBezTo>
                    <a:pt x="629325" y="940912"/>
                    <a:pt x="648800" y="953592"/>
                    <a:pt x="670560" y="960120"/>
                  </a:cubicBezTo>
                  <a:cubicBezTo>
                    <a:pt x="700157" y="968999"/>
                    <a:pt x="731520" y="970280"/>
                    <a:pt x="762000" y="975360"/>
                  </a:cubicBezTo>
                  <a:cubicBezTo>
                    <a:pt x="792480" y="995680"/>
                    <a:pt x="818687" y="1024736"/>
                    <a:pt x="853440" y="1036320"/>
                  </a:cubicBezTo>
                  <a:cubicBezTo>
                    <a:pt x="957950" y="1071157"/>
                    <a:pt x="828236" y="1030019"/>
                    <a:pt x="975360" y="1066800"/>
                  </a:cubicBezTo>
                  <a:cubicBezTo>
                    <a:pt x="1008480" y="1075080"/>
                    <a:pt x="1047832" y="1095855"/>
                    <a:pt x="1082040" y="1097280"/>
                  </a:cubicBezTo>
                  <a:cubicBezTo>
                    <a:pt x="1472732" y="1113559"/>
                    <a:pt x="1595600" y="1112520"/>
                    <a:pt x="1889760" y="111252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96240" y="4991280"/>
              <a:ext cx="1844040" cy="860880"/>
            </a:xfrm>
            <a:custGeom>
              <a:avLst/>
              <a:gdLst>
                <a:gd name="connsiteX0" fmla="*/ 0 w 1844040"/>
                <a:gd name="connsiteY0" fmla="*/ 860880 h 860880"/>
                <a:gd name="connsiteX1" fmla="*/ 15240 w 1844040"/>
                <a:gd name="connsiteY1" fmla="*/ 723720 h 860880"/>
                <a:gd name="connsiteX2" fmla="*/ 60960 w 1844040"/>
                <a:gd name="connsiteY2" fmla="*/ 662760 h 860880"/>
                <a:gd name="connsiteX3" fmla="*/ 106680 w 1844040"/>
                <a:gd name="connsiteY3" fmla="*/ 556080 h 860880"/>
                <a:gd name="connsiteX4" fmla="*/ 182880 w 1844040"/>
                <a:gd name="connsiteY4" fmla="*/ 236040 h 860880"/>
                <a:gd name="connsiteX5" fmla="*/ 228600 w 1844040"/>
                <a:gd name="connsiteY5" fmla="*/ 190320 h 860880"/>
                <a:gd name="connsiteX6" fmla="*/ 274320 w 1844040"/>
                <a:gd name="connsiteY6" fmla="*/ 98880 h 860880"/>
                <a:gd name="connsiteX7" fmla="*/ 320040 w 1844040"/>
                <a:gd name="connsiteY7" fmla="*/ 83640 h 860880"/>
                <a:gd name="connsiteX8" fmla="*/ 365760 w 1844040"/>
                <a:gd name="connsiteY8" fmla="*/ 53160 h 860880"/>
                <a:gd name="connsiteX9" fmla="*/ 457200 w 1844040"/>
                <a:gd name="connsiteY9" fmla="*/ 22680 h 860880"/>
                <a:gd name="connsiteX10" fmla="*/ 518160 w 1844040"/>
                <a:gd name="connsiteY10" fmla="*/ 114120 h 860880"/>
                <a:gd name="connsiteX11" fmla="*/ 548640 w 1844040"/>
                <a:gd name="connsiteY11" fmla="*/ 205560 h 860880"/>
                <a:gd name="connsiteX12" fmla="*/ 563880 w 1844040"/>
                <a:gd name="connsiteY12" fmla="*/ 373200 h 860880"/>
                <a:gd name="connsiteX13" fmla="*/ 624840 w 1844040"/>
                <a:gd name="connsiteY13" fmla="*/ 510360 h 860880"/>
                <a:gd name="connsiteX14" fmla="*/ 670560 w 1844040"/>
                <a:gd name="connsiteY14" fmla="*/ 556080 h 860880"/>
                <a:gd name="connsiteX15" fmla="*/ 731520 w 1844040"/>
                <a:gd name="connsiteY15" fmla="*/ 586560 h 860880"/>
                <a:gd name="connsiteX16" fmla="*/ 822960 w 1844040"/>
                <a:gd name="connsiteY16" fmla="*/ 556080 h 860880"/>
                <a:gd name="connsiteX17" fmla="*/ 868680 w 1844040"/>
                <a:gd name="connsiteY17" fmla="*/ 449400 h 860880"/>
                <a:gd name="connsiteX18" fmla="*/ 899160 w 1844040"/>
                <a:gd name="connsiteY18" fmla="*/ 297000 h 860880"/>
                <a:gd name="connsiteX19" fmla="*/ 1066800 w 1844040"/>
                <a:gd name="connsiteY19" fmla="*/ 312240 h 860880"/>
                <a:gd name="connsiteX20" fmla="*/ 1097280 w 1844040"/>
                <a:gd name="connsiteY20" fmla="*/ 373200 h 860880"/>
                <a:gd name="connsiteX21" fmla="*/ 1127760 w 1844040"/>
                <a:gd name="connsiteY21" fmla="*/ 510360 h 860880"/>
                <a:gd name="connsiteX22" fmla="*/ 1143000 w 1844040"/>
                <a:gd name="connsiteY22" fmla="*/ 571320 h 860880"/>
                <a:gd name="connsiteX23" fmla="*/ 1188720 w 1844040"/>
                <a:gd name="connsiteY23" fmla="*/ 586560 h 860880"/>
                <a:gd name="connsiteX24" fmla="*/ 1234440 w 1844040"/>
                <a:gd name="connsiteY24" fmla="*/ 556080 h 860880"/>
                <a:gd name="connsiteX25" fmla="*/ 1310640 w 1844040"/>
                <a:gd name="connsiteY25" fmla="*/ 464640 h 860880"/>
                <a:gd name="connsiteX26" fmla="*/ 1341120 w 1844040"/>
                <a:gd name="connsiteY26" fmla="*/ 373200 h 860880"/>
                <a:gd name="connsiteX27" fmla="*/ 1356360 w 1844040"/>
                <a:gd name="connsiteY27" fmla="*/ 251280 h 860880"/>
                <a:gd name="connsiteX28" fmla="*/ 1402080 w 1844040"/>
                <a:gd name="connsiteY28" fmla="*/ 159840 h 860880"/>
                <a:gd name="connsiteX29" fmla="*/ 1417320 w 1844040"/>
                <a:gd name="connsiteY29" fmla="*/ 114120 h 860880"/>
                <a:gd name="connsiteX30" fmla="*/ 1569720 w 1844040"/>
                <a:gd name="connsiteY30" fmla="*/ 190320 h 860880"/>
                <a:gd name="connsiteX31" fmla="*/ 1600200 w 1844040"/>
                <a:gd name="connsiteY31" fmla="*/ 342720 h 860880"/>
                <a:gd name="connsiteX32" fmla="*/ 1584960 w 1844040"/>
                <a:gd name="connsiteY32" fmla="*/ 388440 h 860880"/>
                <a:gd name="connsiteX33" fmla="*/ 1600200 w 1844040"/>
                <a:gd name="connsiteY33" fmla="*/ 464640 h 860880"/>
                <a:gd name="connsiteX34" fmla="*/ 1615440 w 1844040"/>
                <a:gd name="connsiteY34" fmla="*/ 556080 h 860880"/>
                <a:gd name="connsiteX35" fmla="*/ 1661160 w 1844040"/>
                <a:gd name="connsiteY35" fmla="*/ 586560 h 860880"/>
                <a:gd name="connsiteX36" fmla="*/ 1706880 w 1844040"/>
                <a:gd name="connsiteY36" fmla="*/ 571320 h 860880"/>
                <a:gd name="connsiteX37" fmla="*/ 1722120 w 1844040"/>
                <a:gd name="connsiteY37" fmla="*/ 525600 h 860880"/>
                <a:gd name="connsiteX38" fmla="*/ 1798320 w 1844040"/>
                <a:gd name="connsiteY38" fmla="*/ 464640 h 860880"/>
                <a:gd name="connsiteX39" fmla="*/ 1798320 w 1844040"/>
                <a:gd name="connsiteY39" fmla="*/ 281760 h 860880"/>
                <a:gd name="connsiteX40" fmla="*/ 1813560 w 1844040"/>
                <a:gd name="connsiteY40" fmla="*/ 205560 h 860880"/>
                <a:gd name="connsiteX41" fmla="*/ 1844040 w 1844040"/>
                <a:gd name="connsiteY41" fmla="*/ 159840 h 8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4040" h="860880">
                  <a:moveTo>
                    <a:pt x="0" y="860880"/>
                  </a:moveTo>
                  <a:cubicBezTo>
                    <a:pt x="5080" y="815160"/>
                    <a:pt x="1712" y="767687"/>
                    <a:pt x="15240" y="723720"/>
                  </a:cubicBezTo>
                  <a:cubicBezTo>
                    <a:pt x="22710" y="699443"/>
                    <a:pt x="47498" y="684299"/>
                    <a:pt x="60960" y="662760"/>
                  </a:cubicBezTo>
                  <a:cubicBezTo>
                    <a:pt x="77026" y="637054"/>
                    <a:pt x="99528" y="588264"/>
                    <a:pt x="106680" y="556080"/>
                  </a:cubicBezTo>
                  <a:cubicBezTo>
                    <a:pt x="109153" y="544949"/>
                    <a:pt x="148312" y="298263"/>
                    <a:pt x="182880" y="236040"/>
                  </a:cubicBezTo>
                  <a:cubicBezTo>
                    <a:pt x="193347" y="217200"/>
                    <a:pt x="213360" y="205560"/>
                    <a:pt x="228600" y="190320"/>
                  </a:cubicBezTo>
                  <a:cubicBezTo>
                    <a:pt x="238640" y="160201"/>
                    <a:pt x="247463" y="120366"/>
                    <a:pt x="274320" y="98880"/>
                  </a:cubicBezTo>
                  <a:cubicBezTo>
                    <a:pt x="286864" y="88845"/>
                    <a:pt x="305672" y="90824"/>
                    <a:pt x="320040" y="83640"/>
                  </a:cubicBezTo>
                  <a:cubicBezTo>
                    <a:pt x="336423" y="75449"/>
                    <a:pt x="350520" y="63320"/>
                    <a:pt x="365760" y="53160"/>
                  </a:cubicBezTo>
                  <a:cubicBezTo>
                    <a:pt x="389741" y="17189"/>
                    <a:pt x="399189" y="-28080"/>
                    <a:pt x="457200" y="22680"/>
                  </a:cubicBezTo>
                  <a:cubicBezTo>
                    <a:pt x="484769" y="46803"/>
                    <a:pt x="506576" y="79367"/>
                    <a:pt x="518160" y="114120"/>
                  </a:cubicBezTo>
                  <a:lnTo>
                    <a:pt x="548640" y="205560"/>
                  </a:lnTo>
                  <a:cubicBezTo>
                    <a:pt x="553720" y="261440"/>
                    <a:pt x="554129" y="317943"/>
                    <a:pt x="563880" y="373200"/>
                  </a:cubicBezTo>
                  <a:cubicBezTo>
                    <a:pt x="572806" y="423783"/>
                    <a:pt x="592128" y="471105"/>
                    <a:pt x="624840" y="510360"/>
                  </a:cubicBezTo>
                  <a:cubicBezTo>
                    <a:pt x="638638" y="526917"/>
                    <a:pt x="653022" y="543553"/>
                    <a:pt x="670560" y="556080"/>
                  </a:cubicBezTo>
                  <a:cubicBezTo>
                    <a:pt x="689047" y="569285"/>
                    <a:pt x="711200" y="576400"/>
                    <a:pt x="731520" y="586560"/>
                  </a:cubicBezTo>
                  <a:cubicBezTo>
                    <a:pt x="762000" y="576400"/>
                    <a:pt x="797257" y="575357"/>
                    <a:pt x="822960" y="556080"/>
                  </a:cubicBezTo>
                  <a:cubicBezTo>
                    <a:pt x="835685" y="546536"/>
                    <a:pt x="863890" y="470156"/>
                    <a:pt x="868680" y="449400"/>
                  </a:cubicBezTo>
                  <a:cubicBezTo>
                    <a:pt x="880329" y="398921"/>
                    <a:pt x="899160" y="297000"/>
                    <a:pt x="899160" y="297000"/>
                  </a:cubicBezTo>
                  <a:cubicBezTo>
                    <a:pt x="955040" y="302080"/>
                    <a:pt x="1014430" y="292098"/>
                    <a:pt x="1066800" y="312240"/>
                  </a:cubicBezTo>
                  <a:cubicBezTo>
                    <a:pt x="1088004" y="320395"/>
                    <a:pt x="1088331" y="352318"/>
                    <a:pt x="1097280" y="373200"/>
                  </a:cubicBezTo>
                  <a:cubicBezTo>
                    <a:pt x="1119525" y="425104"/>
                    <a:pt x="1115201" y="447567"/>
                    <a:pt x="1127760" y="510360"/>
                  </a:cubicBezTo>
                  <a:cubicBezTo>
                    <a:pt x="1131868" y="530899"/>
                    <a:pt x="1129916" y="554964"/>
                    <a:pt x="1143000" y="571320"/>
                  </a:cubicBezTo>
                  <a:cubicBezTo>
                    <a:pt x="1153035" y="583864"/>
                    <a:pt x="1173480" y="581480"/>
                    <a:pt x="1188720" y="586560"/>
                  </a:cubicBezTo>
                  <a:cubicBezTo>
                    <a:pt x="1203960" y="576400"/>
                    <a:pt x="1220369" y="567806"/>
                    <a:pt x="1234440" y="556080"/>
                  </a:cubicBezTo>
                  <a:cubicBezTo>
                    <a:pt x="1259774" y="534969"/>
                    <a:pt x="1296536" y="496373"/>
                    <a:pt x="1310640" y="464640"/>
                  </a:cubicBezTo>
                  <a:cubicBezTo>
                    <a:pt x="1323689" y="435280"/>
                    <a:pt x="1341120" y="373200"/>
                    <a:pt x="1341120" y="373200"/>
                  </a:cubicBezTo>
                  <a:cubicBezTo>
                    <a:pt x="1346200" y="332560"/>
                    <a:pt x="1349034" y="291576"/>
                    <a:pt x="1356360" y="251280"/>
                  </a:cubicBezTo>
                  <a:cubicBezTo>
                    <a:pt x="1367305" y="191085"/>
                    <a:pt x="1374191" y="215619"/>
                    <a:pt x="1402080" y="159840"/>
                  </a:cubicBezTo>
                  <a:cubicBezTo>
                    <a:pt x="1409264" y="145472"/>
                    <a:pt x="1412240" y="129360"/>
                    <a:pt x="1417320" y="114120"/>
                  </a:cubicBezTo>
                  <a:cubicBezTo>
                    <a:pt x="1532857" y="152632"/>
                    <a:pt x="1483057" y="125323"/>
                    <a:pt x="1569720" y="190320"/>
                  </a:cubicBezTo>
                  <a:cubicBezTo>
                    <a:pt x="1588488" y="246623"/>
                    <a:pt x="1600200" y="272673"/>
                    <a:pt x="1600200" y="342720"/>
                  </a:cubicBezTo>
                  <a:cubicBezTo>
                    <a:pt x="1600200" y="358784"/>
                    <a:pt x="1590040" y="373200"/>
                    <a:pt x="1584960" y="388440"/>
                  </a:cubicBezTo>
                  <a:cubicBezTo>
                    <a:pt x="1590040" y="413840"/>
                    <a:pt x="1595566" y="439155"/>
                    <a:pt x="1600200" y="464640"/>
                  </a:cubicBezTo>
                  <a:cubicBezTo>
                    <a:pt x="1605728" y="495042"/>
                    <a:pt x="1601621" y="528442"/>
                    <a:pt x="1615440" y="556080"/>
                  </a:cubicBezTo>
                  <a:cubicBezTo>
                    <a:pt x="1623631" y="572463"/>
                    <a:pt x="1645920" y="576400"/>
                    <a:pt x="1661160" y="586560"/>
                  </a:cubicBezTo>
                  <a:cubicBezTo>
                    <a:pt x="1676400" y="581480"/>
                    <a:pt x="1695521" y="582679"/>
                    <a:pt x="1706880" y="571320"/>
                  </a:cubicBezTo>
                  <a:cubicBezTo>
                    <a:pt x="1718239" y="559961"/>
                    <a:pt x="1714936" y="539968"/>
                    <a:pt x="1722120" y="525600"/>
                  </a:cubicBezTo>
                  <a:cubicBezTo>
                    <a:pt x="1749694" y="470453"/>
                    <a:pt x="1745588" y="482217"/>
                    <a:pt x="1798320" y="464640"/>
                  </a:cubicBezTo>
                  <a:cubicBezTo>
                    <a:pt x="1834048" y="357455"/>
                    <a:pt x="1798320" y="485928"/>
                    <a:pt x="1798320" y="281760"/>
                  </a:cubicBezTo>
                  <a:cubicBezTo>
                    <a:pt x="1798320" y="255857"/>
                    <a:pt x="1807278" y="230690"/>
                    <a:pt x="1813560" y="205560"/>
                  </a:cubicBezTo>
                  <a:cubicBezTo>
                    <a:pt x="1826195" y="155021"/>
                    <a:pt x="1814067" y="159840"/>
                    <a:pt x="1844040" y="15984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65760" y="4785359"/>
              <a:ext cx="2002628" cy="543081"/>
            </a:xfrm>
            <a:custGeom>
              <a:avLst/>
              <a:gdLst>
                <a:gd name="connsiteX0" fmla="*/ 0 w 1996440"/>
                <a:gd name="connsiteY0" fmla="*/ 0 h 487680"/>
                <a:gd name="connsiteX1" fmla="*/ 152400 w 1996440"/>
                <a:gd name="connsiteY1" fmla="*/ 76200 h 487680"/>
                <a:gd name="connsiteX2" fmla="*/ 243840 w 1996440"/>
                <a:gd name="connsiteY2" fmla="*/ 106680 h 487680"/>
                <a:gd name="connsiteX3" fmla="*/ 335280 w 1996440"/>
                <a:gd name="connsiteY3" fmla="*/ 167640 h 487680"/>
                <a:gd name="connsiteX4" fmla="*/ 381000 w 1996440"/>
                <a:gd name="connsiteY4" fmla="*/ 198120 h 487680"/>
                <a:gd name="connsiteX5" fmla="*/ 594360 w 1996440"/>
                <a:gd name="connsiteY5" fmla="*/ 243840 h 487680"/>
                <a:gd name="connsiteX6" fmla="*/ 762000 w 1996440"/>
                <a:gd name="connsiteY6" fmla="*/ 289560 h 487680"/>
                <a:gd name="connsiteX7" fmla="*/ 853440 w 1996440"/>
                <a:gd name="connsiteY7" fmla="*/ 335280 h 487680"/>
                <a:gd name="connsiteX8" fmla="*/ 944880 w 1996440"/>
                <a:gd name="connsiteY8" fmla="*/ 365760 h 487680"/>
                <a:gd name="connsiteX9" fmla="*/ 1036320 w 1996440"/>
                <a:gd name="connsiteY9" fmla="*/ 396240 h 487680"/>
                <a:gd name="connsiteX10" fmla="*/ 1082040 w 1996440"/>
                <a:gd name="connsiteY10" fmla="*/ 441960 h 487680"/>
                <a:gd name="connsiteX11" fmla="*/ 1143000 w 1996440"/>
                <a:gd name="connsiteY11" fmla="*/ 457200 h 487680"/>
                <a:gd name="connsiteX12" fmla="*/ 1569720 w 1996440"/>
                <a:gd name="connsiteY12" fmla="*/ 472440 h 487680"/>
                <a:gd name="connsiteX13" fmla="*/ 1737360 w 1996440"/>
                <a:gd name="connsiteY13" fmla="*/ 487680 h 487680"/>
                <a:gd name="connsiteX14" fmla="*/ 1950720 w 1996440"/>
                <a:gd name="connsiteY14" fmla="*/ 472440 h 487680"/>
                <a:gd name="connsiteX15" fmla="*/ 1996440 w 1996440"/>
                <a:gd name="connsiteY15" fmla="*/ 457200 h 487680"/>
                <a:gd name="connsiteX0" fmla="*/ 0 w 1950720"/>
                <a:gd name="connsiteY0" fmla="*/ 0 h 487680"/>
                <a:gd name="connsiteX1" fmla="*/ 152400 w 1950720"/>
                <a:gd name="connsiteY1" fmla="*/ 76200 h 487680"/>
                <a:gd name="connsiteX2" fmla="*/ 243840 w 1950720"/>
                <a:gd name="connsiteY2" fmla="*/ 106680 h 487680"/>
                <a:gd name="connsiteX3" fmla="*/ 335280 w 1950720"/>
                <a:gd name="connsiteY3" fmla="*/ 167640 h 487680"/>
                <a:gd name="connsiteX4" fmla="*/ 381000 w 1950720"/>
                <a:gd name="connsiteY4" fmla="*/ 198120 h 487680"/>
                <a:gd name="connsiteX5" fmla="*/ 594360 w 1950720"/>
                <a:gd name="connsiteY5" fmla="*/ 243840 h 487680"/>
                <a:gd name="connsiteX6" fmla="*/ 762000 w 1950720"/>
                <a:gd name="connsiteY6" fmla="*/ 289560 h 487680"/>
                <a:gd name="connsiteX7" fmla="*/ 853440 w 1950720"/>
                <a:gd name="connsiteY7" fmla="*/ 335280 h 487680"/>
                <a:gd name="connsiteX8" fmla="*/ 944880 w 1950720"/>
                <a:gd name="connsiteY8" fmla="*/ 365760 h 487680"/>
                <a:gd name="connsiteX9" fmla="*/ 1036320 w 1950720"/>
                <a:gd name="connsiteY9" fmla="*/ 396240 h 487680"/>
                <a:gd name="connsiteX10" fmla="*/ 1082040 w 1950720"/>
                <a:gd name="connsiteY10" fmla="*/ 441960 h 487680"/>
                <a:gd name="connsiteX11" fmla="*/ 1143000 w 1950720"/>
                <a:gd name="connsiteY11" fmla="*/ 457200 h 487680"/>
                <a:gd name="connsiteX12" fmla="*/ 1569720 w 1950720"/>
                <a:gd name="connsiteY12" fmla="*/ 472440 h 487680"/>
                <a:gd name="connsiteX13" fmla="*/ 1737360 w 1950720"/>
                <a:gd name="connsiteY13" fmla="*/ 487680 h 487680"/>
                <a:gd name="connsiteX14" fmla="*/ 1950720 w 1950720"/>
                <a:gd name="connsiteY14" fmla="*/ 472440 h 487680"/>
                <a:gd name="connsiteX0" fmla="*/ 0 w 2002628"/>
                <a:gd name="connsiteY0" fmla="*/ 0 h 543980"/>
                <a:gd name="connsiteX1" fmla="*/ 152400 w 2002628"/>
                <a:gd name="connsiteY1" fmla="*/ 76200 h 543980"/>
                <a:gd name="connsiteX2" fmla="*/ 243840 w 2002628"/>
                <a:gd name="connsiteY2" fmla="*/ 106680 h 543980"/>
                <a:gd name="connsiteX3" fmla="*/ 335280 w 2002628"/>
                <a:gd name="connsiteY3" fmla="*/ 167640 h 543980"/>
                <a:gd name="connsiteX4" fmla="*/ 381000 w 2002628"/>
                <a:gd name="connsiteY4" fmla="*/ 198120 h 543980"/>
                <a:gd name="connsiteX5" fmla="*/ 594360 w 2002628"/>
                <a:gd name="connsiteY5" fmla="*/ 243840 h 543980"/>
                <a:gd name="connsiteX6" fmla="*/ 762000 w 2002628"/>
                <a:gd name="connsiteY6" fmla="*/ 289560 h 543980"/>
                <a:gd name="connsiteX7" fmla="*/ 853440 w 2002628"/>
                <a:gd name="connsiteY7" fmla="*/ 335280 h 543980"/>
                <a:gd name="connsiteX8" fmla="*/ 944880 w 2002628"/>
                <a:gd name="connsiteY8" fmla="*/ 365760 h 543980"/>
                <a:gd name="connsiteX9" fmla="*/ 1036320 w 2002628"/>
                <a:gd name="connsiteY9" fmla="*/ 396240 h 543980"/>
                <a:gd name="connsiteX10" fmla="*/ 1082040 w 2002628"/>
                <a:gd name="connsiteY10" fmla="*/ 441960 h 543980"/>
                <a:gd name="connsiteX11" fmla="*/ 1143000 w 2002628"/>
                <a:gd name="connsiteY11" fmla="*/ 457200 h 543980"/>
                <a:gd name="connsiteX12" fmla="*/ 1569720 w 2002628"/>
                <a:gd name="connsiteY12" fmla="*/ 472440 h 543980"/>
                <a:gd name="connsiteX13" fmla="*/ 1737360 w 2002628"/>
                <a:gd name="connsiteY13" fmla="*/ 487680 h 543980"/>
                <a:gd name="connsiteX14" fmla="*/ 2002628 w 2002628"/>
                <a:gd name="connsiteY14" fmla="*/ 543081 h 543980"/>
                <a:gd name="connsiteX0" fmla="*/ 0 w 2002628"/>
                <a:gd name="connsiteY0" fmla="*/ 0 h 543081"/>
                <a:gd name="connsiteX1" fmla="*/ 152400 w 2002628"/>
                <a:gd name="connsiteY1" fmla="*/ 76200 h 543081"/>
                <a:gd name="connsiteX2" fmla="*/ 243840 w 2002628"/>
                <a:gd name="connsiteY2" fmla="*/ 106680 h 543081"/>
                <a:gd name="connsiteX3" fmla="*/ 335280 w 2002628"/>
                <a:gd name="connsiteY3" fmla="*/ 167640 h 543081"/>
                <a:gd name="connsiteX4" fmla="*/ 381000 w 2002628"/>
                <a:gd name="connsiteY4" fmla="*/ 198120 h 543081"/>
                <a:gd name="connsiteX5" fmla="*/ 594360 w 2002628"/>
                <a:gd name="connsiteY5" fmla="*/ 243840 h 543081"/>
                <a:gd name="connsiteX6" fmla="*/ 762000 w 2002628"/>
                <a:gd name="connsiteY6" fmla="*/ 289560 h 543081"/>
                <a:gd name="connsiteX7" fmla="*/ 853440 w 2002628"/>
                <a:gd name="connsiteY7" fmla="*/ 335280 h 543081"/>
                <a:gd name="connsiteX8" fmla="*/ 944880 w 2002628"/>
                <a:gd name="connsiteY8" fmla="*/ 365760 h 543081"/>
                <a:gd name="connsiteX9" fmla="*/ 1036320 w 2002628"/>
                <a:gd name="connsiteY9" fmla="*/ 396240 h 543081"/>
                <a:gd name="connsiteX10" fmla="*/ 1082040 w 2002628"/>
                <a:gd name="connsiteY10" fmla="*/ 441960 h 543081"/>
                <a:gd name="connsiteX11" fmla="*/ 1143000 w 2002628"/>
                <a:gd name="connsiteY11" fmla="*/ 457200 h 543081"/>
                <a:gd name="connsiteX12" fmla="*/ 1569720 w 2002628"/>
                <a:gd name="connsiteY12" fmla="*/ 472440 h 543081"/>
                <a:gd name="connsiteX13" fmla="*/ 1737360 w 2002628"/>
                <a:gd name="connsiteY13" fmla="*/ 487680 h 543081"/>
                <a:gd name="connsiteX14" fmla="*/ 2002628 w 2002628"/>
                <a:gd name="connsiteY14" fmla="*/ 543081 h 54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2628" h="543081">
                  <a:moveTo>
                    <a:pt x="0" y="0"/>
                  </a:moveTo>
                  <a:cubicBezTo>
                    <a:pt x="50800" y="25400"/>
                    <a:pt x="98518" y="58239"/>
                    <a:pt x="152400" y="76200"/>
                  </a:cubicBezTo>
                  <a:cubicBezTo>
                    <a:pt x="182880" y="86360"/>
                    <a:pt x="217107" y="88858"/>
                    <a:pt x="243840" y="106680"/>
                  </a:cubicBezTo>
                  <a:lnTo>
                    <a:pt x="335280" y="167640"/>
                  </a:lnTo>
                  <a:cubicBezTo>
                    <a:pt x="350520" y="177800"/>
                    <a:pt x="363624" y="192328"/>
                    <a:pt x="381000" y="198120"/>
                  </a:cubicBezTo>
                  <a:cubicBezTo>
                    <a:pt x="511295" y="241552"/>
                    <a:pt x="440559" y="224615"/>
                    <a:pt x="594360" y="243840"/>
                  </a:cubicBezTo>
                  <a:cubicBezTo>
                    <a:pt x="681500" y="301933"/>
                    <a:pt x="605488" y="261103"/>
                    <a:pt x="762000" y="289560"/>
                  </a:cubicBezTo>
                  <a:cubicBezTo>
                    <a:pt x="832544" y="302386"/>
                    <a:pt x="785862" y="305245"/>
                    <a:pt x="853440" y="335280"/>
                  </a:cubicBezTo>
                  <a:cubicBezTo>
                    <a:pt x="882800" y="348329"/>
                    <a:pt x="914400" y="355600"/>
                    <a:pt x="944880" y="365760"/>
                  </a:cubicBezTo>
                  <a:lnTo>
                    <a:pt x="1036320" y="396240"/>
                  </a:lnTo>
                  <a:cubicBezTo>
                    <a:pt x="1051560" y="411480"/>
                    <a:pt x="1063327" y="431267"/>
                    <a:pt x="1082040" y="441960"/>
                  </a:cubicBezTo>
                  <a:cubicBezTo>
                    <a:pt x="1100226" y="452352"/>
                    <a:pt x="1122095" y="455893"/>
                    <a:pt x="1143000" y="457200"/>
                  </a:cubicBezTo>
                  <a:cubicBezTo>
                    <a:pt x="1285054" y="466078"/>
                    <a:pt x="1427480" y="467360"/>
                    <a:pt x="1569720" y="472440"/>
                  </a:cubicBezTo>
                  <a:cubicBezTo>
                    <a:pt x="1625600" y="477520"/>
                    <a:pt x="1665209" y="475907"/>
                    <a:pt x="1737360" y="487680"/>
                  </a:cubicBezTo>
                  <a:cubicBezTo>
                    <a:pt x="1809511" y="499454"/>
                    <a:pt x="1865749" y="508243"/>
                    <a:pt x="2002628" y="5430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49191"/>
              </p:ext>
            </p:extLst>
          </p:nvPr>
        </p:nvGraphicFramePr>
        <p:xfrm>
          <a:off x="1545590" y="3703310"/>
          <a:ext cx="374650" cy="31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1"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5590" y="3703310"/>
                        <a:ext cx="374650" cy="31527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609316"/>
              </p:ext>
            </p:extLst>
          </p:nvPr>
        </p:nvGraphicFramePr>
        <p:xfrm>
          <a:off x="6491605" y="3689498"/>
          <a:ext cx="4079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2" name="Equation" r:id="rId8" imgW="152280" imgH="152280" progId="Equation.DSMT4">
                  <p:embed/>
                </p:oleObj>
              </mc:Choice>
              <mc:Fallback>
                <p:oleObj name="Equation" r:id="rId8" imgW="152280" imgH="152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605" y="3689498"/>
                        <a:ext cx="407988" cy="3429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Freeform 91"/>
          <p:cNvSpPr/>
          <p:nvPr/>
        </p:nvSpPr>
        <p:spPr>
          <a:xfrm>
            <a:off x="3520439" y="4312920"/>
            <a:ext cx="431024" cy="1859318"/>
          </a:xfrm>
          <a:custGeom>
            <a:avLst/>
            <a:gdLst>
              <a:gd name="connsiteX0" fmla="*/ 0 w 1996440"/>
              <a:gd name="connsiteY0" fmla="*/ 0 h 487680"/>
              <a:gd name="connsiteX1" fmla="*/ 152400 w 1996440"/>
              <a:gd name="connsiteY1" fmla="*/ 76200 h 487680"/>
              <a:gd name="connsiteX2" fmla="*/ 243840 w 1996440"/>
              <a:gd name="connsiteY2" fmla="*/ 106680 h 487680"/>
              <a:gd name="connsiteX3" fmla="*/ 335280 w 1996440"/>
              <a:gd name="connsiteY3" fmla="*/ 167640 h 487680"/>
              <a:gd name="connsiteX4" fmla="*/ 381000 w 1996440"/>
              <a:gd name="connsiteY4" fmla="*/ 198120 h 487680"/>
              <a:gd name="connsiteX5" fmla="*/ 594360 w 1996440"/>
              <a:gd name="connsiteY5" fmla="*/ 243840 h 487680"/>
              <a:gd name="connsiteX6" fmla="*/ 762000 w 1996440"/>
              <a:gd name="connsiteY6" fmla="*/ 289560 h 487680"/>
              <a:gd name="connsiteX7" fmla="*/ 853440 w 1996440"/>
              <a:gd name="connsiteY7" fmla="*/ 335280 h 487680"/>
              <a:gd name="connsiteX8" fmla="*/ 944880 w 1996440"/>
              <a:gd name="connsiteY8" fmla="*/ 365760 h 487680"/>
              <a:gd name="connsiteX9" fmla="*/ 1036320 w 1996440"/>
              <a:gd name="connsiteY9" fmla="*/ 396240 h 487680"/>
              <a:gd name="connsiteX10" fmla="*/ 1082040 w 1996440"/>
              <a:gd name="connsiteY10" fmla="*/ 441960 h 487680"/>
              <a:gd name="connsiteX11" fmla="*/ 1143000 w 1996440"/>
              <a:gd name="connsiteY11" fmla="*/ 457200 h 487680"/>
              <a:gd name="connsiteX12" fmla="*/ 1569720 w 1996440"/>
              <a:gd name="connsiteY12" fmla="*/ 472440 h 487680"/>
              <a:gd name="connsiteX13" fmla="*/ 1737360 w 1996440"/>
              <a:gd name="connsiteY13" fmla="*/ 487680 h 487680"/>
              <a:gd name="connsiteX14" fmla="*/ 1950720 w 1996440"/>
              <a:gd name="connsiteY14" fmla="*/ 472440 h 487680"/>
              <a:gd name="connsiteX15" fmla="*/ 1996440 w 1996440"/>
              <a:gd name="connsiteY15" fmla="*/ 457200 h 487680"/>
              <a:gd name="connsiteX0" fmla="*/ 0 w 1996440"/>
              <a:gd name="connsiteY0" fmla="*/ 0 h 487690"/>
              <a:gd name="connsiteX1" fmla="*/ 152400 w 1996440"/>
              <a:gd name="connsiteY1" fmla="*/ 76200 h 487690"/>
              <a:gd name="connsiteX2" fmla="*/ 243840 w 1996440"/>
              <a:gd name="connsiteY2" fmla="*/ 106680 h 487690"/>
              <a:gd name="connsiteX3" fmla="*/ 335280 w 1996440"/>
              <a:gd name="connsiteY3" fmla="*/ 167640 h 487690"/>
              <a:gd name="connsiteX4" fmla="*/ 381000 w 1996440"/>
              <a:gd name="connsiteY4" fmla="*/ 198120 h 487690"/>
              <a:gd name="connsiteX5" fmla="*/ 594360 w 1996440"/>
              <a:gd name="connsiteY5" fmla="*/ 243840 h 487690"/>
              <a:gd name="connsiteX6" fmla="*/ 762000 w 1996440"/>
              <a:gd name="connsiteY6" fmla="*/ 289560 h 487690"/>
              <a:gd name="connsiteX7" fmla="*/ 853440 w 1996440"/>
              <a:gd name="connsiteY7" fmla="*/ 335280 h 487690"/>
              <a:gd name="connsiteX8" fmla="*/ 944880 w 1996440"/>
              <a:gd name="connsiteY8" fmla="*/ 365760 h 487690"/>
              <a:gd name="connsiteX9" fmla="*/ 1036320 w 1996440"/>
              <a:gd name="connsiteY9" fmla="*/ 396240 h 487690"/>
              <a:gd name="connsiteX10" fmla="*/ 1082040 w 1996440"/>
              <a:gd name="connsiteY10" fmla="*/ 441960 h 487690"/>
              <a:gd name="connsiteX11" fmla="*/ 1143000 w 1996440"/>
              <a:gd name="connsiteY11" fmla="*/ 457200 h 487690"/>
              <a:gd name="connsiteX12" fmla="*/ 1395714 w 1996440"/>
              <a:gd name="connsiteY12" fmla="*/ 474499 h 487690"/>
              <a:gd name="connsiteX13" fmla="*/ 1737360 w 1996440"/>
              <a:gd name="connsiteY13" fmla="*/ 487680 h 487690"/>
              <a:gd name="connsiteX14" fmla="*/ 1950720 w 1996440"/>
              <a:gd name="connsiteY14" fmla="*/ 472440 h 487690"/>
              <a:gd name="connsiteX15" fmla="*/ 1996440 w 1996440"/>
              <a:gd name="connsiteY15" fmla="*/ 457200 h 487690"/>
              <a:gd name="connsiteX0" fmla="*/ 0 w 1950719"/>
              <a:gd name="connsiteY0" fmla="*/ 0 h 487690"/>
              <a:gd name="connsiteX1" fmla="*/ 152400 w 1950719"/>
              <a:gd name="connsiteY1" fmla="*/ 76200 h 487690"/>
              <a:gd name="connsiteX2" fmla="*/ 243840 w 1950719"/>
              <a:gd name="connsiteY2" fmla="*/ 106680 h 487690"/>
              <a:gd name="connsiteX3" fmla="*/ 335280 w 1950719"/>
              <a:gd name="connsiteY3" fmla="*/ 167640 h 487690"/>
              <a:gd name="connsiteX4" fmla="*/ 381000 w 1950719"/>
              <a:gd name="connsiteY4" fmla="*/ 198120 h 487690"/>
              <a:gd name="connsiteX5" fmla="*/ 594360 w 1950719"/>
              <a:gd name="connsiteY5" fmla="*/ 243840 h 487690"/>
              <a:gd name="connsiteX6" fmla="*/ 762000 w 1950719"/>
              <a:gd name="connsiteY6" fmla="*/ 289560 h 487690"/>
              <a:gd name="connsiteX7" fmla="*/ 853440 w 1950719"/>
              <a:gd name="connsiteY7" fmla="*/ 335280 h 487690"/>
              <a:gd name="connsiteX8" fmla="*/ 944880 w 1950719"/>
              <a:gd name="connsiteY8" fmla="*/ 365760 h 487690"/>
              <a:gd name="connsiteX9" fmla="*/ 1036320 w 1950719"/>
              <a:gd name="connsiteY9" fmla="*/ 396240 h 487690"/>
              <a:gd name="connsiteX10" fmla="*/ 1082040 w 1950719"/>
              <a:gd name="connsiteY10" fmla="*/ 441960 h 487690"/>
              <a:gd name="connsiteX11" fmla="*/ 1143000 w 1950719"/>
              <a:gd name="connsiteY11" fmla="*/ 457200 h 487690"/>
              <a:gd name="connsiteX12" fmla="*/ 1395714 w 1950719"/>
              <a:gd name="connsiteY12" fmla="*/ 474499 h 487690"/>
              <a:gd name="connsiteX13" fmla="*/ 1737360 w 1950719"/>
              <a:gd name="connsiteY13" fmla="*/ 487680 h 487690"/>
              <a:gd name="connsiteX14" fmla="*/ 1950720 w 1950719"/>
              <a:gd name="connsiteY14" fmla="*/ 472440 h 487690"/>
              <a:gd name="connsiteX0" fmla="*/ 0 w 1737358"/>
              <a:gd name="connsiteY0" fmla="*/ 0 h 487690"/>
              <a:gd name="connsiteX1" fmla="*/ 152400 w 1737358"/>
              <a:gd name="connsiteY1" fmla="*/ 76200 h 487690"/>
              <a:gd name="connsiteX2" fmla="*/ 243840 w 1737358"/>
              <a:gd name="connsiteY2" fmla="*/ 106680 h 487690"/>
              <a:gd name="connsiteX3" fmla="*/ 335280 w 1737358"/>
              <a:gd name="connsiteY3" fmla="*/ 167640 h 487690"/>
              <a:gd name="connsiteX4" fmla="*/ 381000 w 1737358"/>
              <a:gd name="connsiteY4" fmla="*/ 198120 h 487690"/>
              <a:gd name="connsiteX5" fmla="*/ 594360 w 1737358"/>
              <a:gd name="connsiteY5" fmla="*/ 243840 h 487690"/>
              <a:gd name="connsiteX6" fmla="*/ 762000 w 1737358"/>
              <a:gd name="connsiteY6" fmla="*/ 289560 h 487690"/>
              <a:gd name="connsiteX7" fmla="*/ 853440 w 1737358"/>
              <a:gd name="connsiteY7" fmla="*/ 335280 h 487690"/>
              <a:gd name="connsiteX8" fmla="*/ 944880 w 1737358"/>
              <a:gd name="connsiteY8" fmla="*/ 365760 h 487690"/>
              <a:gd name="connsiteX9" fmla="*/ 1036320 w 1737358"/>
              <a:gd name="connsiteY9" fmla="*/ 396240 h 487690"/>
              <a:gd name="connsiteX10" fmla="*/ 1082040 w 1737358"/>
              <a:gd name="connsiteY10" fmla="*/ 441960 h 487690"/>
              <a:gd name="connsiteX11" fmla="*/ 1143000 w 1737358"/>
              <a:gd name="connsiteY11" fmla="*/ 457200 h 487690"/>
              <a:gd name="connsiteX12" fmla="*/ 1395714 w 1737358"/>
              <a:gd name="connsiteY12" fmla="*/ 474499 h 487690"/>
              <a:gd name="connsiteX13" fmla="*/ 1737360 w 1737358"/>
              <a:gd name="connsiteY13" fmla="*/ 487680 h 487690"/>
              <a:gd name="connsiteX0" fmla="*/ 0 w 1737358"/>
              <a:gd name="connsiteY0" fmla="*/ 0 h 487690"/>
              <a:gd name="connsiteX1" fmla="*/ 152400 w 1737358"/>
              <a:gd name="connsiteY1" fmla="*/ 76200 h 487690"/>
              <a:gd name="connsiteX2" fmla="*/ 243840 w 1737358"/>
              <a:gd name="connsiteY2" fmla="*/ 106680 h 487690"/>
              <a:gd name="connsiteX3" fmla="*/ 335280 w 1737358"/>
              <a:gd name="connsiteY3" fmla="*/ 167640 h 487690"/>
              <a:gd name="connsiteX4" fmla="*/ 381000 w 1737358"/>
              <a:gd name="connsiteY4" fmla="*/ 198120 h 487690"/>
              <a:gd name="connsiteX5" fmla="*/ 594360 w 1737358"/>
              <a:gd name="connsiteY5" fmla="*/ 243840 h 487690"/>
              <a:gd name="connsiteX6" fmla="*/ 762000 w 1737358"/>
              <a:gd name="connsiteY6" fmla="*/ 289560 h 487690"/>
              <a:gd name="connsiteX7" fmla="*/ 853440 w 1737358"/>
              <a:gd name="connsiteY7" fmla="*/ 335280 h 487690"/>
              <a:gd name="connsiteX8" fmla="*/ 944880 w 1737358"/>
              <a:gd name="connsiteY8" fmla="*/ 365760 h 487690"/>
              <a:gd name="connsiteX9" fmla="*/ 1036320 w 1737358"/>
              <a:gd name="connsiteY9" fmla="*/ 396240 h 487690"/>
              <a:gd name="connsiteX10" fmla="*/ 1082040 w 1737358"/>
              <a:gd name="connsiteY10" fmla="*/ 441960 h 487690"/>
              <a:gd name="connsiteX11" fmla="*/ 1143000 w 1737358"/>
              <a:gd name="connsiteY11" fmla="*/ 457200 h 487690"/>
              <a:gd name="connsiteX12" fmla="*/ 1395714 w 1737358"/>
              <a:gd name="connsiteY12" fmla="*/ 474499 h 487690"/>
              <a:gd name="connsiteX13" fmla="*/ 1737360 w 1737358"/>
              <a:gd name="connsiteY13" fmla="*/ 487680 h 48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7358" h="487690">
                <a:moveTo>
                  <a:pt x="0" y="0"/>
                </a:moveTo>
                <a:cubicBezTo>
                  <a:pt x="3342" y="40840"/>
                  <a:pt x="98518" y="58239"/>
                  <a:pt x="152400" y="76200"/>
                </a:cubicBezTo>
                <a:cubicBezTo>
                  <a:pt x="182880" y="86360"/>
                  <a:pt x="217107" y="88858"/>
                  <a:pt x="243840" y="106680"/>
                </a:cubicBezTo>
                <a:lnTo>
                  <a:pt x="335280" y="167640"/>
                </a:lnTo>
                <a:cubicBezTo>
                  <a:pt x="350520" y="177800"/>
                  <a:pt x="363624" y="192328"/>
                  <a:pt x="381000" y="198120"/>
                </a:cubicBezTo>
                <a:cubicBezTo>
                  <a:pt x="511295" y="241552"/>
                  <a:pt x="440559" y="224615"/>
                  <a:pt x="594360" y="243840"/>
                </a:cubicBezTo>
                <a:cubicBezTo>
                  <a:pt x="681500" y="301933"/>
                  <a:pt x="605488" y="261103"/>
                  <a:pt x="762000" y="289560"/>
                </a:cubicBezTo>
                <a:cubicBezTo>
                  <a:pt x="832544" y="302386"/>
                  <a:pt x="785862" y="305245"/>
                  <a:pt x="853440" y="335280"/>
                </a:cubicBezTo>
                <a:cubicBezTo>
                  <a:pt x="882800" y="348329"/>
                  <a:pt x="914400" y="355600"/>
                  <a:pt x="944880" y="365760"/>
                </a:cubicBezTo>
                <a:lnTo>
                  <a:pt x="1036320" y="396240"/>
                </a:lnTo>
                <a:cubicBezTo>
                  <a:pt x="1051560" y="411480"/>
                  <a:pt x="1063327" y="431267"/>
                  <a:pt x="1082040" y="441960"/>
                </a:cubicBezTo>
                <a:cubicBezTo>
                  <a:pt x="1100226" y="452352"/>
                  <a:pt x="1090721" y="451777"/>
                  <a:pt x="1143000" y="457200"/>
                </a:cubicBezTo>
                <a:cubicBezTo>
                  <a:pt x="1195279" y="462623"/>
                  <a:pt x="1253474" y="469419"/>
                  <a:pt x="1395714" y="474499"/>
                </a:cubicBezTo>
                <a:cubicBezTo>
                  <a:pt x="1451594" y="479579"/>
                  <a:pt x="1644859" y="488023"/>
                  <a:pt x="1737360" y="4876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flipH="1">
            <a:off x="2433049" y="4333718"/>
            <a:ext cx="1005435" cy="1871820"/>
          </a:xfrm>
          <a:custGeom>
            <a:avLst/>
            <a:gdLst>
              <a:gd name="connsiteX0" fmla="*/ 0 w 1996440"/>
              <a:gd name="connsiteY0" fmla="*/ 0 h 487680"/>
              <a:gd name="connsiteX1" fmla="*/ 152400 w 1996440"/>
              <a:gd name="connsiteY1" fmla="*/ 76200 h 487680"/>
              <a:gd name="connsiteX2" fmla="*/ 243840 w 1996440"/>
              <a:gd name="connsiteY2" fmla="*/ 106680 h 487680"/>
              <a:gd name="connsiteX3" fmla="*/ 335280 w 1996440"/>
              <a:gd name="connsiteY3" fmla="*/ 167640 h 487680"/>
              <a:gd name="connsiteX4" fmla="*/ 381000 w 1996440"/>
              <a:gd name="connsiteY4" fmla="*/ 198120 h 487680"/>
              <a:gd name="connsiteX5" fmla="*/ 594360 w 1996440"/>
              <a:gd name="connsiteY5" fmla="*/ 243840 h 487680"/>
              <a:gd name="connsiteX6" fmla="*/ 762000 w 1996440"/>
              <a:gd name="connsiteY6" fmla="*/ 289560 h 487680"/>
              <a:gd name="connsiteX7" fmla="*/ 853440 w 1996440"/>
              <a:gd name="connsiteY7" fmla="*/ 335280 h 487680"/>
              <a:gd name="connsiteX8" fmla="*/ 944880 w 1996440"/>
              <a:gd name="connsiteY8" fmla="*/ 365760 h 487680"/>
              <a:gd name="connsiteX9" fmla="*/ 1036320 w 1996440"/>
              <a:gd name="connsiteY9" fmla="*/ 396240 h 487680"/>
              <a:gd name="connsiteX10" fmla="*/ 1082040 w 1996440"/>
              <a:gd name="connsiteY10" fmla="*/ 441960 h 487680"/>
              <a:gd name="connsiteX11" fmla="*/ 1143000 w 1996440"/>
              <a:gd name="connsiteY11" fmla="*/ 457200 h 487680"/>
              <a:gd name="connsiteX12" fmla="*/ 1569720 w 1996440"/>
              <a:gd name="connsiteY12" fmla="*/ 472440 h 487680"/>
              <a:gd name="connsiteX13" fmla="*/ 1737360 w 1996440"/>
              <a:gd name="connsiteY13" fmla="*/ 487680 h 487680"/>
              <a:gd name="connsiteX14" fmla="*/ 1950720 w 1996440"/>
              <a:gd name="connsiteY14" fmla="*/ 472440 h 487680"/>
              <a:gd name="connsiteX15" fmla="*/ 1996440 w 1996440"/>
              <a:gd name="connsiteY15" fmla="*/ 457200 h 487680"/>
              <a:gd name="connsiteX0" fmla="*/ 0 w 1996440"/>
              <a:gd name="connsiteY0" fmla="*/ 0 h 472440"/>
              <a:gd name="connsiteX1" fmla="*/ 152400 w 1996440"/>
              <a:gd name="connsiteY1" fmla="*/ 76200 h 472440"/>
              <a:gd name="connsiteX2" fmla="*/ 243840 w 1996440"/>
              <a:gd name="connsiteY2" fmla="*/ 106680 h 472440"/>
              <a:gd name="connsiteX3" fmla="*/ 335280 w 1996440"/>
              <a:gd name="connsiteY3" fmla="*/ 167640 h 472440"/>
              <a:gd name="connsiteX4" fmla="*/ 381000 w 1996440"/>
              <a:gd name="connsiteY4" fmla="*/ 198120 h 472440"/>
              <a:gd name="connsiteX5" fmla="*/ 594360 w 1996440"/>
              <a:gd name="connsiteY5" fmla="*/ 243840 h 472440"/>
              <a:gd name="connsiteX6" fmla="*/ 762000 w 1996440"/>
              <a:gd name="connsiteY6" fmla="*/ 289560 h 472440"/>
              <a:gd name="connsiteX7" fmla="*/ 853440 w 1996440"/>
              <a:gd name="connsiteY7" fmla="*/ 335280 h 472440"/>
              <a:gd name="connsiteX8" fmla="*/ 944880 w 1996440"/>
              <a:gd name="connsiteY8" fmla="*/ 365760 h 472440"/>
              <a:gd name="connsiteX9" fmla="*/ 1036320 w 1996440"/>
              <a:gd name="connsiteY9" fmla="*/ 396240 h 472440"/>
              <a:gd name="connsiteX10" fmla="*/ 1082040 w 1996440"/>
              <a:gd name="connsiteY10" fmla="*/ 441960 h 472440"/>
              <a:gd name="connsiteX11" fmla="*/ 1143000 w 1996440"/>
              <a:gd name="connsiteY11" fmla="*/ 457200 h 472440"/>
              <a:gd name="connsiteX12" fmla="*/ 1569720 w 1996440"/>
              <a:gd name="connsiteY12" fmla="*/ 472440 h 472440"/>
              <a:gd name="connsiteX13" fmla="*/ 1950720 w 1996440"/>
              <a:gd name="connsiteY13" fmla="*/ 472440 h 472440"/>
              <a:gd name="connsiteX14" fmla="*/ 1996440 w 1996440"/>
              <a:gd name="connsiteY14" fmla="*/ 457200 h 472440"/>
              <a:gd name="connsiteX0" fmla="*/ 0 w 1996440"/>
              <a:gd name="connsiteY0" fmla="*/ 0 h 472440"/>
              <a:gd name="connsiteX1" fmla="*/ 152400 w 1996440"/>
              <a:gd name="connsiteY1" fmla="*/ 76200 h 472440"/>
              <a:gd name="connsiteX2" fmla="*/ 243840 w 1996440"/>
              <a:gd name="connsiteY2" fmla="*/ 106680 h 472440"/>
              <a:gd name="connsiteX3" fmla="*/ 335280 w 1996440"/>
              <a:gd name="connsiteY3" fmla="*/ 167640 h 472440"/>
              <a:gd name="connsiteX4" fmla="*/ 381000 w 1996440"/>
              <a:gd name="connsiteY4" fmla="*/ 198120 h 472440"/>
              <a:gd name="connsiteX5" fmla="*/ 594360 w 1996440"/>
              <a:gd name="connsiteY5" fmla="*/ 243840 h 472440"/>
              <a:gd name="connsiteX6" fmla="*/ 762000 w 1996440"/>
              <a:gd name="connsiteY6" fmla="*/ 289560 h 472440"/>
              <a:gd name="connsiteX7" fmla="*/ 853440 w 1996440"/>
              <a:gd name="connsiteY7" fmla="*/ 335280 h 472440"/>
              <a:gd name="connsiteX8" fmla="*/ 944880 w 1996440"/>
              <a:gd name="connsiteY8" fmla="*/ 365760 h 472440"/>
              <a:gd name="connsiteX9" fmla="*/ 1036320 w 1996440"/>
              <a:gd name="connsiteY9" fmla="*/ 396240 h 472440"/>
              <a:gd name="connsiteX10" fmla="*/ 1082040 w 1996440"/>
              <a:gd name="connsiteY10" fmla="*/ 441960 h 472440"/>
              <a:gd name="connsiteX11" fmla="*/ 1569720 w 1996440"/>
              <a:gd name="connsiteY11" fmla="*/ 472440 h 472440"/>
              <a:gd name="connsiteX12" fmla="*/ 1950720 w 1996440"/>
              <a:gd name="connsiteY12" fmla="*/ 472440 h 472440"/>
              <a:gd name="connsiteX13" fmla="*/ 1996440 w 1996440"/>
              <a:gd name="connsiteY13" fmla="*/ 457200 h 472440"/>
              <a:gd name="connsiteX0" fmla="*/ 0 w 1996440"/>
              <a:gd name="connsiteY0" fmla="*/ 0 h 472440"/>
              <a:gd name="connsiteX1" fmla="*/ 152400 w 1996440"/>
              <a:gd name="connsiteY1" fmla="*/ 76200 h 472440"/>
              <a:gd name="connsiteX2" fmla="*/ 243840 w 1996440"/>
              <a:gd name="connsiteY2" fmla="*/ 106680 h 472440"/>
              <a:gd name="connsiteX3" fmla="*/ 335280 w 1996440"/>
              <a:gd name="connsiteY3" fmla="*/ 167640 h 472440"/>
              <a:gd name="connsiteX4" fmla="*/ 381000 w 1996440"/>
              <a:gd name="connsiteY4" fmla="*/ 198120 h 472440"/>
              <a:gd name="connsiteX5" fmla="*/ 594360 w 1996440"/>
              <a:gd name="connsiteY5" fmla="*/ 243840 h 472440"/>
              <a:gd name="connsiteX6" fmla="*/ 762000 w 1996440"/>
              <a:gd name="connsiteY6" fmla="*/ 289560 h 472440"/>
              <a:gd name="connsiteX7" fmla="*/ 853440 w 1996440"/>
              <a:gd name="connsiteY7" fmla="*/ 335280 h 472440"/>
              <a:gd name="connsiteX8" fmla="*/ 944880 w 1996440"/>
              <a:gd name="connsiteY8" fmla="*/ 365760 h 472440"/>
              <a:gd name="connsiteX9" fmla="*/ 1036320 w 1996440"/>
              <a:gd name="connsiteY9" fmla="*/ 396240 h 472440"/>
              <a:gd name="connsiteX10" fmla="*/ 1246267 w 1996440"/>
              <a:gd name="connsiteY10" fmla="*/ 453283 h 472440"/>
              <a:gd name="connsiteX11" fmla="*/ 1569720 w 1996440"/>
              <a:gd name="connsiteY11" fmla="*/ 472440 h 472440"/>
              <a:gd name="connsiteX12" fmla="*/ 1950720 w 1996440"/>
              <a:gd name="connsiteY12" fmla="*/ 472440 h 472440"/>
              <a:gd name="connsiteX13" fmla="*/ 1996440 w 1996440"/>
              <a:gd name="connsiteY13" fmla="*/ 457200 h 472440"/>
              <a:gd name="connsiteX0" fmla="*/ 0 w 1950719"/>
              <a:gd name="connsiteY0" fmla="*/ 0 h 472440"/>
              <a:gd name="connsiteX1" fmla="*/ 152400 w 1950719"/>
              <a:gd name="connsiteY1" fmla="*/ 76200 h 472440"/>
              <a:gd name="connsiteX2" fmla="*/ 243840 w 1950719"/>
              <a:gd name="connsiteY2" fmla="*/ 106680 h 472440"/>
              <a:gd name="connsiteX3" fmla="*/ 335280 w 1950719"/>
              <a:gd name="connsiteY3" fmla="*/ 167640 h 472440"/>
              <a:gd name="connsiteX4" fmla="*/ 381000 w 1950719"/>
              <a:gd name="connsiteY4" fmla="*/ 198120 h 472440"/>
              <a:gd name="connsiteX5" fmla="*/ 594360 w 1950719"/>
              <a:gd name="connsiteY5" fmla="*/ 243840 h 472440"/>
              <a:gd name="connsiteX6" fmla="*/ 762000 w 1950719"/>
              <a:gd name="connsiteY6" fmla="*/ 289560 h 472440"/>
              <a:gd name="connsiteX7" fmla="*/ 853440 w 1950719"/>
              <a:gd name="connsiteY7" fmla="*/ 335280 h 472440"/>
              <a:gd name="connsiteX8" fmla="*/ 944880 w 1950719"/>
              <a:gd name="connsiteY8" fmla="*/ 365760 h 472440"/>
              <a:gd name="connsiteX9" fmla="*/ 1036320 w 1950719"/>
              <a:gd name="connsiteY9" fmla="*/ 396240 h 472440"/>
              <a:gd name="connsiteX10" fmla="*/ 1246267 w 1950719"/>
              <a:gd name="connsiteY10" fmla="*/ 453283 h 472440"/>
              <a:gd name="connsiteX11" fmla="*/ 1569720 w 1950719"/>
              <a:gd name="connsiteY11" fmla="*/ 472440 h 472440"/>
              <a:gd name="connsiteX12" fmla="*/ 1950720 w 1950719"/>
              <a:gd name="connsiteY12" fmla="*/ 472440 h 472440"/>
              <a:gd name="connsiteX0" fmla="*/ 0 w 1829335"/>
              <a:gd name="connsiteY0" fmla="*/ 0 h 490969"/>
              <a:gd name="connsiteX1" fmla="*/ 31014 w 1829335"/>
              <a:gd name="connsiteY1" fmla="*/ 94729 h 490969"/>
              <a:gd name="connsiteX2" fmla="*/ 122454 w 1829335"/>
              <a:gd name="connsiteY2" fmla="*/ 125209 h 490969"/>
              <a:gd name="connsiteX3" fmla="*/ 213894 w 1829335"/>
              <a:gd name="connsiteY3" fmla="*/ 186169 h 490969"/>
              <a:gd name="connsiteX4" fmla="*/ 259614 w 1829335"/>
              <a:gd name="connsiteY4" fmla="*/ 216649 h 490969"/>
              <a:gd name="connsiteX5" fmla="*/ 472974 w 1829335"/>
              <a:gd name="connsiteY5" fmla="*/ 262369 h 490969"/>
              <a:gd name="connsiteX6" fmla="*/ 640614 w 1829335"/>
              <a:gd name="connsiteY6" fmla="*/ 308089 h 490969"/>
              <a:gd name="connsiteX7" fmla="*/ 732054 w 1829335"/>
              <a:gd name="connsiteY7" fmla="*/ 353809 h 490969"/>
              <a:gd name="connsiteX8" fmla="*/ 823494 w 1829335"/>
              <a:gd name="connsiteY8" fmla="*/ 384289 h 490969"/>
              <a:gd name="connsiteX9" fmla="*/ 914934 w 1829335"/>
              <a:gd name="connsiteY9" fmla="*/ 414769 h 490969"/>
              <a:gd name="connsiteX10" fmla="*/ 1124881 w 1829335"/>
              <a:gd name="connsiteY10" fmla="*/ 471812 h 490969"/>
              <a:gd name="connsiteX11" fmla="*/ 1448334 w 1829335"/>
              <a:gd name="connsiteY11" fmla="*/ 490969 h 490969"/>
              <a:gd name="connsiteX12" fmla="*/ 1829334 w 1829335"/>
              <a:gd name="connsiteY12" fmla="*/ 490969 h 490969"/>
              <a:gd name="connsiteX0" fmla="*/ 0 w 1829333"/>
              <a:gd name="connsiteY0" fmla="*/ 0 h 490969"/>
              <a:gd name="connsiteX1" fmla="*/ 31014 w 1829333"/>
              <a:gd name="connsiteY1" fmla="*/ 94729 h 490969"/>
              <a:gd name="connsiteX2" fmla="*/ 122454 w 1829333"/>
              <a:gd name="connsiteY2" fmla="*/ 125209 h 490969"/>
              <a:gd name="connsiteX3" fmla="*/ 213894 w 1829333"/>
              <a:gd name="connsiteY3" fmla="*/ 186169 h 490969"/>
              <a:gd name="connsiteX4" fmla="*/ 259614 w 1829333"/>
              <a:gd name="connsiteY4" fmla="*/ 216649 h 490969"/>
              <a:gd name="connsiteX5" fmla="*/ 472974 w 1829333"/>
              <a:gd name="connsiteY5" fmla="*/ 262369 h 490969"/>
              <a:gd name="connsiteX6" fmla="*/ 640614 w 1829333"/>
              <a:gd name="connsiteY6" fmla="*/ 308089 h 490969"/>
              <a:gd name="connsiteX7" fmla="*/ 732054 w 1829333"/>
              <a:gd name="connsiteY7" fmla="*/ 353809 h 490969"/>
              <a:gd name="connsiteX8" fmla="*/ 823494 w 1829333"/>
              <a:gd name="connsiteY8" fmla="*/ 384289 h 490969"/>
              <a:gd name="connsiteX9" fmla="*/ 914934 w 1829333"/>
              <a:gd name="connsiteY9" fmla="*/ 414769 h 490969"/>
              <a:gd name="connsiteX10" fmla="*/ 1124881 w 1829333"/>
              <a:gd name="connsiteY10" fmla="*/ 471812 h 490969"/>
              <a:gd name="connsiteX11" fmla="*/ 1448334 w 1829333"/>
              <a:gd name="connsiteY11" fmla="*/ 490969 h 490969"/>
              <a:gd name="connsiteX12" fmla="*/ 1829334 w 1829333"/>
              <a:gd name="connsiteY12" fmla="*/ 490969 h 490969"/>
              <a:gd name="connsiteX0" fmla="*/ 0 w 1829335"/>
              <a:gd name="connsiteY0" fmla="*/ 0 h 490969"/>
              <a:gd name="connsiteX1" fmla="*/ 122454 w 1829335"/>
              <a:gd name="connsiteY1" fmla="*/ 125209 h 490969"/>
              <a:gd name="connsiteX2" fmla="*/ 213894 w 1829335"/>
              <a:gd name="connsiteY2" fmla="*/ 186169 h 490969"/>
              <a:gd name="connsiteX3" fmla="*/ 259614 w 1829335"/>
              <a:gd name="connsiteY3" fmla="*/ 216649 h 490969"/>
              <a:gd name="connsiteX4" fmla="*/ 472974 w 1829335"/>
              <a:gd name="connsiteY4" fmla="*/ 262369 h 490969"/>
              <a:gd name="connsiteX5" fmla="*/ 640614 w 1829335"/>
              <a:gd name="connsiteY5" fmla="*/ 308089 h 490969"/>
              <a:gd name="connsiteX6" fmla="*/ 732054 w 1829335"/>
              <a:gd name="connsiteY6" fmla="*/ 353809 h 490969"/>
              <a:gd name="connsiteX7" fmla="*/ 823494 w 1829335"/>
              <a:gd name="connsiteY7" fmla="*/ 384289 h 490969"/>
              <a:gd name="connsiteX8" fmla="*/ 914934 w 1829335"/>
              <a:gd name="connsiteY8" fmla="*/ 414769 h 490969"/>
              <a:gd name="connsiteX9" fmla="*/ 1124881 w 1829335"/>
              <a:gd name="connsiteY9" fmla="*/ 471812 h 490969"/>
              <a:gd name="connsiteX10" fmla="*/ 1448334 w 1829335"/>
              <a:gd name="connsiteY10" fmla="*/ 490969 h 490969"/>
              <a:gd name="connsiteX11" fmla="*/ 1829334 w 1829335"/>
              <a:gd name="connsiteY11" fmla="*/ 490969 h 490969"/>
              <a:gd name="connsiteX0" fmla="*/ 0 w 1829333"/>
              <a:gd name="connsiteY0" fmla="*/ 0 h 490969"/>
              <a:gd name="connsiteX1" fmla="*/ 122454 w 1829333"/>
              <a:gd name="connsiteY1" fmla="*/ 125209 h 490969"/>
              <a:gd name="connsiteX2" fmla="*/ 213894 w 1829333"/>
              <a:gd name="connsiteY2" fmla="*/ 186169 h 490969"/>
              <a:gd name="connsiteX3" fmla="*/ 259614 w 1829333"/>
              <a:gd name="connsiteY3" fmla="*/ 216649 h 490969"/>
              <a:gd name="connsiteX4" fmla="*/ 472974 w 1829333"/>
              <a:gd name="connsiteY4" fmla="*/ 262369 h 490969"/>
              <a:gd name="connsiteX5" fmla="*/ 640614 w 1829333"/>
              <a:gd name="connsiteY5" fmla="*/ 308089 h 490969"/>
              <a:gd name="connsiteX6" fmla="*/ 732054 w 1829333"/>
              <a:gd name="connsiteY6" fmla="*/ 353809 h 490969"/>
              <a:gd name="connsiteX7" fmla="*/ 823494 w 1829333"/>
              <a:gd name="connsiteY7" fmla="*/ 384289 h 490969"/>
              <a:gd name="connsiteX8" fmla="*/ 914934 w 1829333"/>
              <a:gd name="connsiteY8" fmla="*/ 414769 h 490969"/>
              <a:gd name="connsiteX9" fmla="*/ 1124881 w 1829333"/>
              <a:gd name="connsiteY9" fmla="*/ 471812 h 490969"/>
              <a:gd name="connsiteX10" fmla="*/ 1448334 w 1829333"/>
              <a:gd name="connsiteY10" fmla="*/ 490969 h 490969"/>
              <a:gd name="connsiteX11" fmla="*/ 1829334 w 1829333"/>
              <a:gd name="connsiteY11" fmla="*/ 490969 h 49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9333" h="490969">
                <a:moveTo>
                  <a:pt x="0" y="0"/>
                </a:moveTo>
                <a:cubicBezTo>
                  <a:pt x="4090" y="36378"/>
                  <a:pt x="86805" y="94181"/>
                  <a:pt x="122454" y="125209"/>
                </a:cubicBezTo>
                <a:lnTo>
                  <a:pt x="213894" y="186169"/>
                </a:lnTo>
                <a:cubicBezTo>
                  <a:pt x="229134" y="196329"/>
                  <a:pt x="242238" y="210857"/>
                  <a:pt x="259614" y="216649"/>
                </a:cubicBezTo>
                <a:cubicBezTo>
                  <a:pt x="389909" y="260081"/>
                  <a:pt x="319173" y="243144"/>
                  <a:pt x="472974" y="262369"/>
                </a:cubicBezTo>
                <a:cubicBezTo>
                  <a:pt x="560114" y="320462"/>
                  <a:pt x="484102" y="279632"/>
                  <a:pt x="640614" y="308089"/>
                </a:cubicBezTo>
                <a:cubicBezTo>
                  <a:pt x="711158" y="320915"/>
                  <a:pt x="664476" y="323774"/>
                  <a:pt x="732054" y="353809"/>
                </a:cubicBezTo>
                <a:cubicBezTo>
                  <a:pt x="761414" y="366858"/>
                  <a:pt x="793014" y="374129"/>
                  <a:pt x="823494" y="384289"/>
                </a:cubicBezTo>
                <a:lnTo>
                  <a:pt x="914934" y="414769"/>
                </a:lnTo>
                <a:cubicBezTo>
                  <a:pt x="930174" y="430009"/>
                  <a:pt x="1035981" y="459112"/>
                  <a:pt x="1124881" y="471812"/>
                </a:cubicBezTo>
                <a:cubicBezTo>
                  <a:pt x="1213781" y="484512"/>
                  <a:pt x="1303554" y="485889"/>
                  <a:pt x="1448334" y="490969"/>
                </a:cubicBezTo>
                <a:cubicBezTo>
                  <a:pt x="1582954" y="493509"/>
                  <a:pt x="1758214" y="493509"/>
                  <a:pt x="1829334" y="4909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46400" y="127000"/>
            <a:ext cx="4013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99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3080" y="0"/>
            <a:ext cx="5220586" cy="175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2155" t="44231" r="62803" b="16065"/>
          <a:stretch>
            <a:fillRect/>
          </a:stretch>
        </p:blipFill>
        <p:spPr bwMode="auto">
          <a:xfrm>
            <a:off x="542611" y="1927349"/>
            <a:ext cx="2270927" cy="72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4304" y="2701071"/>
            <a:ext cx="102463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stable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5790" t="26483" r="82191" b="64212"/>
          <a:stretch>
            <a:fillRect/>
          </a:stretch>
        </p:blipFill>
        <p:spPr bwMode="auto">
          <a:xfrm>
            <a:off x="216274" y="786818"/>
            <a:ext cx="1366576" cy="37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221" t="24503" r="61725" b="25324"/>
          <a:stretch>
            <a:fillRect/>
          </a:stretch>
        </p:blipFill>
        <p:spPr bwMode="auto">
          <a:xfrm>
            <a:off x="3315954" y="1937398"/>
            <a:ext cx="2090059" cy="8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7825" y="2843423"/>
            <a:ext cx="226825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asymptotically stable</a:t>
            </a:r>
            <a:endParaRPr lang="en-US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5291" t="74361" r="62303" b="12773"/>
          <a:stretch>
            <a:fillRect/>
          </a:stretch>
        </p:blipFill>
        <p:spPr bwMode="auto">
          <a:xfrm>
            <a:off x="6199834" y="2007735"/>
            <a:ext cx="2039814" cy="24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4479" y="3074536"/>
            <a:ext cx="170136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Locally, NSD </a:t>
            </a:r>
            <a:r>
              <a:rPr lang="en-US" sz="1600" dirty="0" err="1" smtClean="0"/>
              <a:t>dV</a:t>
            </a:r>
            <a:r>
              <a:rPr lang="en-US" sz="1600" dirty="0" smtClean="0"/>
              <a:t>/</a:t>
            </a:r>
            <a:r>
              <a:rPr lang="en-US" sz="1600" dirty="0" err="1" smtClean="0"/>
              <a:t>dt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2" idx="2"/>
          </p:cNvCxnSpPr>
          <p:nvPr/>
        </p:nvCxnSpPr>
        <p:spPr>
          <a:xfrm rot="16200000" flipH="1">
            <a:off x="2471631" y="1856746"/>
            <a:ext cx="527" cy="1587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19307" y="3216887"/>
            <a:ext cx="225664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Locally, state could grow </a:t>
            </a:r>
          </a:p>
          <a:p>
            <a:r>
              <a:rPr lang="en-US" sz="1600" dirty="0" smtClean="0"/>
              <a:t>while V shrinks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5406013" y="2109893"/>
            <a:ext cx="674915" cy="259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3221" t="24503" r="61725" b="25324"/>
          <a:stretch>
            <a:fillRect/>
          </a:stretch>
        </p:blipFill>
        <p:spPr bwMode="auto">
          <a:xfrm>
            <a:off x="6111071" y="2210379"/>
            <a:ext cx="2090059" cy="8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72555" y="3015919"/>
            <a:ext cx="226825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asymptotically stable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64181" y="3399431"/>
            <a:ext cx="82747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globally</a:t>
            </a:r>
            <a:endParaRPr lang="en-US" sz="16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3221" t="24503" r="61725" b="25324"/>
          <a:stretch>
            <a:fillRect/>
          </a:stretch>
        </p:blipFill>
        <p:spPr bwMode="auto">
          <a:xfrm>
            <a:off x="6497229" y="3818228"/>
            <a:ext cx="2090059" cy="8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868994" y="1796720"/>
            <a:ext cx="3016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04304" y="1707959"/>
            <a:ext cx="3016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97003" y="1599102"/>
            <a:ext cx="3016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 l="28381" t="48749" r="28971" b="24724"/>
          <a:stretch>
            <a:fillRect/>
          </a:stretch>
        </p:blipFill>
        <p:spPr bwMode="auto">
          <a:xfrm>
            <a:off x="6397966" y="4647063"/>
            <a:ext cx="2746034" cy="53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134286" y="5127552"/>
            <a:ext cx="218983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exponentially stable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115863" y="5511065"/>
            <a:ext cx="302813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global, local depend on conditions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7038870" y="3459722"/>
            <a:ext cx="2713055" cy="90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 l="4540" t="38192" r="18626"/>
          <a:stretch>
            <a:fillRect/>
          </a:stretch>
        </p:blipFill>
        <p:spPr bwMode="auto">
          <a:xfrm>
            <a:off x="130629" y="4258567"/>
            <a:ext cx="5673696" cy="124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181956" y="3932579"/>
            <a:ext cx="3016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777425" y="356523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is class K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87893" y="3742867"/>
            <a:ext cx="3016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6476" y="5439246"/>
            <a:ext cx="226825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asymptotically stable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668421" y="5456307"/>
            <a:ext cx="56925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local</a:t>
            </a:r>
            <a:endParaRPr lang="en-US" sz="1600" dirty="0"/>
          </a:p>
        </p:txBody>
      </p:sp>
      <p:cxnSp>
        <p:nvCxnSpPr>
          <p:cNvPr id="37" name="Straight Arrow Connector 36"/>
          <p:cNvCxnSpPr>
            <a:stCxn id="2" idx="2"/>
          </p:cNvCxnSpPr>
          <p:nvPr/>
        </p:nvCxnSpPr>
        <p:spPr>
          <a:xfrm rot="16200000" flipH="1">
            <a:off x="1271028" y="3057349"/>
            <a:ext cx="1251901" cy="437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/>
          <a:srcRect l="21764" t="55186" r="45819" b="16607"/>
          <a:stretch>
            <a:fillRect/>
          </a:stretch>
        </p:blipFill>
        <p:spPr bwMode="auto">
          <a:xfrm>
            <a:off x="3029110" y="6188200"/>
            <a:ext cx="2843683" cy="33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3501304" y="6448678"/>
            <a:ext cx="260808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Global, asymptotically stable </a:t>
            </a:r>
            <a:endParaRPr lang="en-US" sz="1600" dirty="0"/>
          </a:p>
        </p:txBody>
      </p:sp>
      <p:cxnSp>
        <p:nvCxnSpPr>
          <p:cNvPr id="43" name="Straight Arrow Connector 42"/>
          <p:cNvCxnSpPr>
            <a:stCxn id="36" idx="2"/>
            <a:endCxn id="49" idx="0"/>
          </p:cNvCxnSpPr>
          <p:nvPr/>
        </p:nvCxnSpPr>
        <p:spPr>
          <a:xfrm rot="16200000" flipH="1">
            <a:off x="3704836" y="5043074"/>
            <a:ext cx="127525" cy="1631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87748" y="5922386"/>
            <a:ext cx="3192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Conditions true in entire state space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79405" y="5926085"/>
            <a:ext cx="3016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1161939" y="689812"/>
            <a:ext cx="2058413" cy="1125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62733" y="156618"/>
            <a:ext cx="4187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692787" y="1105603"/>
            <a:ext cx="232114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 is asymptotically stable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7691418" y="719797"/>
            <a:ext cx="121046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Local, global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173837" y="127591"/>
            <a:ext cx="177523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37" y="127591"/>
            <a:ext cx="177523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3243" y="1154965"/>
            <a:ext cx="125015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Linearization</a:t>
            </a:r>
            <a:endParaRPr 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r="1372"/>
          <a:stretch>
            <a:fillRect/>
          </a:stretch>
        </p:blipFill>
        <p:spPr bwMode="auto">
          <a:xfrm>
            <a:off x="1193800" y="1712199"/>
            <a:ext cx="7019169" cy="102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7633" y="1604418"/>
            <a:ext cx="4187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286" y="2765352"/>
            <a:ext cx="218983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x=0 exponentially stable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08863" y="3148865"/>
            <a:ext cx="692984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Inherently local result since it is an approximation of a nonlinear system at a point</a:t>
            </a:r>
            <a:endParaRPr lang="en-US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r="8902" b="14486"/>
          <a:stretch>
            <a:fillRect/>
          </a:stretch>
        </p:blipFill>
        <p:spPr bwMode="auto">
          <a:xfrm>
            <a:off x="4263361" y="3798884"/>
            <a:ext cx="2518439" cy="199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611" r="8578" b="13034"/>
          <a:stretch>
            <a:fillRect/>
          </a:stretch>
        </p:blipFill>
        <p:spPr bwMode="auto">
          <a:xfrm>
            <a:off x="1522819" y="3722673"/>
            <a:ext cx="2443196" cy="201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-Right Arrow 9"/>
          <p:cNvSpPr/>
          <p:nvPr/>
        </p:nvSpPr>
        <p:spPr>
          <a:xfrm>
            <a:off x="3854006" y="4467455"/>
            <a:ext cx="834425" cy="3690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40186" y="5152952"/>
            <a:ext cx="76283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system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99186" y="5152952"/>
            <a:ext cx="195630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Linear approximation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65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16100" y="3192780"/>
            <a:ext cx="3352800" cy="2235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(x)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73837" y="127591"/>
            <a:ext cx="177523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38970"/>
              </p:ext>
            </p:extLst>
          </p:nvPr>
        </p:nvGraphicFramePr>
        <p:xfrm>
          <a:off x="132080" y="1359535"/>
          <a:ext cx="63039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0" name="Equation" r:id="rId3" imgW="3187440" imgH="431640" progId="Equation.DSMT4">
                  <p:embed/>
                </p:oleObj>
              </mc:Choice>
              <mc:Fallback>
                <p:oleObj name="Equation" r:id="rId3" imgW="31874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" y="1359535"/>
                        <a:ext cx="6303963" cy="852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124200" y="2329180"/>
            <a:ext cx="584200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22244"/>
              </p:ext>
            </p:extLst>
          </p:nvPr>
        </p:nvGraphicFramePr>
        <p:xfrm>
          <a:off x="5612765" y="2622550"/>
          <a:ext cx="3136691" cy="178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1" name="Equation" r:id="rId5" imgW="1562040" imgH="888840" progId="Equation.DSMT4">
                  <p:embed/>
                </p:oleObj>
              </mc:Choice>
              <mc:Fallback>
                <p:oleObj name="Equation" r:id="rId5" imgW="156204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765" y="2622550"/>
                        <a:ext cx="3136691" cy="178181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794000" y="500380"/>
            <a:ext cx="1308100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f(x)</a:t>
            </a:r>
            <a:endParaRPr lang="en-US" dirty="0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flipV="1">
            <a:off x="1917700" y="868680"/>
            <a:ext cx="8763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93900" y="513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19400" y="3421380"/>
            <a:ext cx="1308100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f(x)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9300" y="3434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16" name="Elbow Connector 15"/>
          <p:cNvCxnSpPr>
            <a:stCxn id="12" idx="3"/>
            <a:endCxn id="12" idx="1"/>
          </p:cNvCxnSpPr>
          <p:nvPr/>
        </p:nvCxnSpPr>
        <p:spPr>
          <a:xfrm flipH="1">
            <a:off x="2819400" y="3789680"/>
            <a:ext cx="1308100" cy="12700"/>
          </a:xfrm>
          <a:prstGeom prst="bentConnector5">
            <a:avLst>
              <a:gd name="adj1" fmla="val -51457"/>
              <a:gd name="adj2" fmla="val 8900000"/>
              <a:gd name="adj3" fmla="val 152427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356573"/>
              </p:ext>
            </p:extLst>
          </p:nvPr>
        </p:nvGraphicFramePr>
        <p:xfrm>
          <a:off x="2616835" y="5628005"/>
          <a:ext cx="23606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2" name="Equation" r:id="rId7" imgW="1193760" imgH="406080" progId="Equation.DSMT4">
                  <p:embed/>
                </p:oleObj>
              </mc:Choice>
              <mc:Fallback>
                <p:oleObj name="Equation" r:id="rId7" imgW="119376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835" y="5628005"/>
                        <a:ext cx="2360613" cy="803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870200" y="4538980"/>
            <a:ext cx="1308100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(x)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3.A: Pendulum </a:t>
            </a:r>
            <a:r>
              <a:rPr lang="en-US" dirty="0"/>
              <a:t>without </a:t>
            </a:r>
            <a:r>
              <a:rPr lang="en-US" dirty="0" smtClean="0"/>
              <a:t>friction</a:t>
            </a:r>
          </a:p>
          <a:p>
            <a:r>
              <a:rPr lang="en-US" dirty="0" smtClean="0"/>
              <a:t>Set 3.B: Equilibrium points, quadratic </a:t>
            </a:r>
            <a:r>
              <a:rPr lang="en-US" dirty="0" err="1"/>
              <a:t>Lyapunov</a:t>
            </a:r>
            <a:r>
              <a:rPr lang="en-US" dirty="0"/>
              <a:t> function candidate to determine </a:t>
            </a:r>
            <a:r>
              <a:rPr lang="en-US" dirty="0" smtClean="0"/>
              <a:t>stability</a:t>
            </a:r>
          </a:p>
          <a:p>
            <a:r>
              <a:rPr lang="en-US" dirty="0" smtClean="0"/>
              <a:t>Set 3.C: Book problems </a:t>
            </a:r>
            <a:r>
              <a:rPr lang="en-US" dirty="0"/>
              <a:t>3.1, 3.3, 3.6, 3.7</a:t>
            </a:r>
          </a:p>
          <a:p>
            <a:r>
              <a:rPr lang="en-US" dirty="0"/>
              <a:t>Set </a:t>
            </a:r>
            <a:r>
              <a:rPr lang="en-US" dirty="0" smtClean="0"/>
              <a:t>3.D: </a:t>
            </a:r>
            <a:r>
              <a:rPr lang="en-US" dirty="0"/>
              <a:t>Book problems </a:t>
            </a:r>
            <a:r>
              <a:rPr lang="en-US" dirty="0" smtClean="0"/>
              <a:t>3.4,3.5,3.13</a:t>
            </a:r>
            <a:r>
              <a:rPr lang="en-US" dirty="0"/>
              <a:t>, </a:t>
            </a:r>
            <a:r>
              <a:rPr lang="en-US" dirty="0" smtClean="0"/>
              <a:t>3.14</a:t>
            </a:r>
          </a:p>
          <a:p>
            <a:r>
              <a:rPr lang="en-US" dirty="0" smtClean="0"/>
              <a:t>Set 3.E Pendulum </a:t>
            </a:r>
            <a:r>
              <a:rPr lang="en-US" dirty="0"/>
              <a:t>with friction AS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8491" b="14179"/>
          <a:stretch>
            <a:fillRect/>
          </a:stretch>
        </p:blipFill>
        <p:spPr bwMode="auto">
          <a:xfrm>
            <a:off x="0" y="1794298"/>
            <a:ext cx="5157216" cy="40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20825"/>
          <a:stretch>
            <a:fillRect/>
          </a:stretch>
        </p:blipFill>
        <p:spPr bwMode="auto">
          <a:xfrm>
            <a:off x="5206175" y="3842004"/>
            <a:ext cx="3672649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3464" y="292608"/>
            <a:ext cx="2941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Pendulum without friction.</a:t>
            </a:r>
          </a:p>
          <a:p>
            <a:r>
              <a:rPr lang="en-US" dirty="0" smtClean="0"/>
              <a:t>Is (0,0) convergent?</a:t>
            </a:r>
          </a:p>
          <a:p>
            <a:r>
              <a:rPr lang="en-US" dirty="0" smtClean="0"/>
              <a:t>Is (0,0) asymptotically stable?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907024" y="1426464"/>
            <a:ext cx="204825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6048756" y="1293876"/>
            <a:ext cx="2414016" cy="6492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06640" y="2679192"/>
            <a:ext cx="384048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18104" y="3950208"/>
            <a:ext cx="2423160" cy="59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73808" y="554736"/>
            <a:ext cx="4555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85160" y="844296"/>
            <a:ext cx="4555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#3-A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“Pend w/out </a:t>
            </a:r>
            <a:r>
              <a:rPr lang="en-US" dirty="0" smtClean="0"/>
              <a:t>friction” </a:t>
            </a:r>
            <a:r>
              <a:rPr lang="en-US" dirty="0" smtClean="0"/>
              <a:t>- Find all of the equilibrium points for the pendulum without friction. </a:t>
            </a:r>
          </a:p>
          <a:p>
            <a:pPr lvl="1"/>
            <a:r>
              <a:rPr lang="en-US" dirty="0" smtClean="0"/>
              <a:t>Plot the phase portrait from -3</a:t>
            </a:r>
            <a:r>
              <a:rPr lang="en-US" dirty="0">
                <a:sym typeface="Symbol"/>
              </a:rPr>
              <a:t>&lt;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&lt;3 and </a:t>
            </a:r>
            <a:r>
              <a:rPr lang="en-US" dirty="0" smtClean="0"/>
              <a:t>-10</a:t>
            </a:r>
            <a:r>
              <a:rPr lang="en-US" dirty="0" smtClean="0">
                <a:sym typeface="Symbol"/>
              </a:rPr>
              <a:t>&lt;x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&lt;10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From inspection of </a:t>
            </a:r>
            <a:r>
              <a:rPr lang="en-US" dirty="0"/>
              <a:t>the phase portrait , </a:t>
            </a:r>
            <a:r>
              <a:rPr lang="en-US" dirty="0" smtClean="0"/>
              <a:t>does it appear that the equilibrium points are stable?</a:t>
            </a:r>
          </a:p>
          <a:p>
            <a:pPr lvl="1"/>
            <a:r>
              <a:rPr lang="en-US" dirty="0" smtClean="0"/>
              <a:t>Use the </a:t>
            </a:r>
            <a:r>
              <a:rPr lang="en-US" dirty="0" err="1" smtClean="0"/>
              <a:t>Lyapunov</a:t>
            </a:r>
            <a:r>
              <a:rPr lang="en-US" dirty="0" smtClean="0"/>
              <a:t> function candidate from the notes to examine stability at 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= and 2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1" y="1906114"/>
            <a:ext cx="62103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3-A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21087"/>
              </p:ext>
            </p:extLst>
          </p:nvPr>
        </p:nvGraphicFramePr>
        <p:xfrm>
          <a:off x="149594" y="1090649"/>
          <a:ext cx="3567822" cy="75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9" name="Equation" r:id="rId4" imgW="3162240" imgH="672840" progId="Equation.DSMT4">
                  <p:embed/>
                </p:oleObj>
              </mc:Choice>
              <mc:Fallback>
                <p:oleObj name="Equation" r:id="rId4" imgW="31622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594" y="1090649"/>
                        <a:ext cx="3567822" cy="759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6857" y="1721449"/>
            <a:ext cx="17543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Pendulum spins</a:t>
            </a:r>
          </a:p>
        </p:txBody>
      </p:sp>
      <p:cxnSp>
        <p:nvCxnSpPr>
          <p:cNvPr id="8" name="Straight Arrow Connector 7"/>
          <p:cNvCxnSpPr>
            <a:stCxn id="10" idx="1"/>
          </p:cNvCxnSpPr>
          <p:nvPr/>
        </p:nvCxnSpPr>
        <p:spPr>
          <a:xfrm flipH="1">
            <a:off x="5996765" y="3163756"/>
            <a:ext cx="1162492" cy="755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9257" y="2979090"/>
            <a:ext cx="18606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Pendulum swings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996765" y="1926929"/>
            <a:ext cx="1010092" cy="907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06857" y="3600377"/>
            <a:ext cx="18606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Pendulum doesn’t move</a:t>
            </a:r>
          </a:p>
          <a:p>
            <a:r>
              <a:rPr lang="en-US" dirty="0" smtClean="0"/>
              <a:t>(stable EQ point)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315935" y="4331663"/>
            <a:ext cx="2690922" cy="1250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00531" y="4843154"/>
            <a:ext cx="22434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Pendulum doesn’t move at exactly that point</a:t>
            </a:r>
          </a:p>
          <a:p>
            <a:r>
              <a:rPr lang="en-US" dirty="0"/>
              <a:t>(</a:t>
            </a:r>
            <a:r>
              <a:rPr lang="en-US" dirty="0" smtClean="0"/>
              <a:t>Unstable EQ point)</a:t>
            </a:r>
          </a:p>
        </p:txBody>
      </p:sp>
      <p:cxnSp>
        <p:nvCxnSpPr>
          <p:cNvPr id="19" name="Straight Arrow Connector 18"/>
          <p:cNvCxnSpPr>
            <a:stCxn id="13" idx="1"/>
          </p:cNvCxnSpPr>
          <p:nvPr/>
        </p:nvCxnSpPr>
        <p:spPr>
          <a:xfrm flipH="1">
            <a:off x="5183372" y="4062042"/>
            <a:ext cx="1823485" cy="224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9594" y="581358"/>
            <a:ext cx="16364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Pend w/out </a:t>
            </a:r>
            <a:r>
              <a:rPr lang="en-US" dirty="0" err="1"/>
              <a:t>fric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3-A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65893"/>
              </p:ext>
            </p:extLst>
          </p:nvPr>
        </p:nvGraphicFramePr>
        <p:xfrm>
          <a:off x="263489" y="2411200"/>
          <a:ext cx="26987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62" name="Equation" r:id="rId3" imgW="1892160" imgH="393480" progId="Equation.DSMT4">
                  <p:embed/>
                </p:oleObj>
              </mc:Choice>
              <mc:Fallback>
                <p:oleObj name="Equation" r:id="rId3" imgW="1892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489" y="2411200"/>
                        <a:ext cx="2698750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334115"/>
              </p:ext>
            </p:extLst>
          </p:nvPr>
        </p:nvGraphicFramePr>
        <p:xfrm>
          <a:off x="677420" y="4494766"/>
          <a:ext cx="4162632" cy="220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63" name="Equation" r:id="rId5" imgW="3022560" imgH="1600200" progId="Equation.DSMT4">
                  <p:embed/>
                </p:oleObj>
              </mc:Choice>
              <mc:Fallback>
                <p:oleObj name="Equation" r:id="rId5" imgW="302256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420" y="4494766"/>
                        <a:ext cx="4162632" cy="220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755929"/>
              </p:ext>
            </p:extLst>
          </p:nvPr>
        </p:nvGraphicFramePr>
        <p:xfrm>
          <a:off x="655638" y="1673225"/>
          <a:ext cx="19399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64" name="Equation" r:id="rId7" imgW="1409400" imgH="457200" progId="Equation.DSMT4">
                  <p:embed/>
                </p:oleObj>
              </mc:Choice>
              <mc:Fallback>
                <p:oleObj name="Equation" r:id="rId7" imgW="14094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673225"/>
                        <a:ext cx="19399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5408"/>
              </p:ext>
            </p:extLst>
          </p:nvPr>
        </p:nvGraphicFramePr>
        <p:xfrm>
          <a:off x="3792281" y="1673725"/>
          <a:ext cx="16970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65" name="Equation" r:id="rId9" imgW="1231560" imgH="634680" progId="Equation.DSMT4">
                  <p:embed/>
                </p:oleObj>
              </mc:Choice>
              <mc:Fallback>
                <p:oleObj name="Equation" r:id="rId9" imgW="1231560" imgH="634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281" y="1673725"/>
                        <a:ext cx="169703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1" y="1319515"/>
            <a:ext cx="21867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Change of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2281" y="1304393"/>
            <a:ext cx="21867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Shifted system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473793"/>
              </p:ext>
            </p:extLst>
          </p:nvPr>
        </p:nvGraphicFramePr>
        <p:xfrm>
          <a:off x="430028" y="808961"/>
          <a:ext cx="19431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66" name="Equation" r:id="rId11" imgW="1409400" imgH="228600" progId="Equation.DSMT4">
                  <p:embed/>
                </p:oleObj>
              </mc:Choice>
              <mc:Fallback>
                <p:oleObj name="Equation" r:id="rId11" imgW="1409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28" y="808961"/>
                        <a:ext cx="1943100" cy="314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34784"/>
              </p:ext>
            </p:extLst>
          </p:nvPr>
        </p:nvGraphicFramePr>
        <p:xfrm>
          <a:off x="5468973" y="4719748"/>
          <a:ext cx="1226335" cy="41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67" name="Equation" r:id="rId13" imgW="672840" imgH="228600" progId="Equation.DSMT4">
                  <p:embed/>
                </p:oleObj>
              </mc:Choice>
              <mc:Fallback>
                <p:oleObj name="Equation" r:id="rId13" imgW="6728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73" y="4719748"/>
                        <a:ext cx="1226335" cy="41577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957239" y="4730543"/>
            <a:ext cx="5174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9061" y="5361408"/>
            <a:ext cx="179690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the EQ point stable or unstable?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7490" y="5361408"/>
            <a:ext cx="148855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conclusion can be made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2971588"/>
            <a:ext cx="8577072" cy="1430292"/>
            <a:chOff x="0" y="2971588"/>
            <a:chExt cx="8577072" cy="143029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t="1941" b="63422"/>
            <a:stretch/>
          </p:blipFill>
          <p:spPr bwMode="auto">
            <a:xfrm>
              <a:off x="0" y="2971588"/>
              <a:ext cx="8577072" cy="143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2209612"/>
                </p:ext>
              </p:extLst>
            </p:nvPr>
          </p:nvGraphicFramePr>
          <p:xfrm>
            <a:off x="2531191" y="3003487"/>
            <a:ext cx="222639" cy="26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68" name="Equation" r:id="rId16" imgW="139680" imgH="164880" progId="Equation.DSMT4">
                    <p:embed/>
                  </p:oleObj>
                </mc:Choice>
                <mc:Fallback>
                  <p:oleObj name="Equation" r:id="rId16" imgW="139680" imgH="1648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1191" y="3003487"/>
                          <a:ext cx="222639" cy="26278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9947313"/>
                </p:ext>
              </p:extLst>
            </p:nvPr>
          </p:nvGraphicFramePr>
          <p:xfrm>
            <a:off x="2310736" y="3326071"/>
            <a:ext cx="223838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69" name="Equation" r:id="rId18" imgW="139680" imgH="164880" progId="Equation.DSMT4">
                    <p:embed/>
                  </p:oleObj>
                </mc:Choice>
                <mc:Fallback>
                  <p:oleObj name="Equation" r:id="rId18" imgW="139680" imgH="1648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0736" y="3326071"/>
                          <a:ext cx="223838" cy="2619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670051"/>
                </p:ext>
              </p:extLst>
            </p:nvPr>
          </p:nvGraphicFramePr>
          <p:xfrm>
            <a:off x="4176617" y="3336704"/>
            <a:ext cx="165188" cy="193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70" name="Equation" r:id="rId20" imgW="139680" imgH="164880" progId="Equation.DSMT4">
                    <p:embed/>
                  </p:oleObj>
                </mc:Choice>
                <mc:Fallback>
                  <p:oleObj name="Equation" r:id="rId20" imgW="139680" imgH="1648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617" y="3336704"/>
                          <a:ext cx="165188" cy="19330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9090432"/>
                </p:ext>
              </p:extLst>
            </p:nvPr>
          </p:nvGraphicFramePr>
          <p:xfrm>
            <a:off x="4765066" y="3329830"/>
            <a:ext cx="165100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71" name="Equation" r:id="rId21" imgW="139579" imgH="164957" progId="Equation.DSMT4">
                    <p:embed/>
                  </p:oleObj>
                </mc:Choice>
                <mc:Fallback>
                  <p:oleObj name="Equation" r:id="rId21" imgW="139579" imgH="164957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5066" y="3329830"/>
                          <a:ext cx="165100" cy="19367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4490348"/>
                </p:ext>
              </p:extLst>
            </p:nvPr>
          </p:nvGraphicFramePr>
          <p:xfrm>
            <a:off x="5088203" y="3323480"/>
            <a:ext cx="165100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72" name="Equation" r:id="rId22" imgW="139579" imgH="164957" progId="Equation.DSMT4">
                    <p:embed/>
                  </p:oleObj>
                </mc:Choice>
                <mc:Fallback>
                  <p:oleObj name="Equation" r:id="rId22" imgW="139579" imgH="164957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203" y="3323480"/>
                          <a:ext cx="165100" cy="19367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3152623" y="2535784"/>
            <a:ext cx="57434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Same </a:t>
            </a:r>
            <a:r>
              <a:rPr lang="en-US" dirty="0" err="1" smtClean="0"/>
              <a:t>Lyapunov</a:t>
            </a:r>
            <a:r>
              <a:rPr lang="en-US" dirty="0" smtClean="0"/>
              <a:t> function </a:t>
            </a:r>
            <a:r>
              <a:rPr lang="en-US" u="sng" dirty="0" smtClean="0"/>
              <a:t>candidate</a:t>
            </a:r>
            <a:r>
              <a:rPr lang="en-US" dirty="0" smtClean="0"/>
              <a:t> that we used in notes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262078"/>
            <a:ext cx="224471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Pend w/out </a:t>
            </a:r>
            <a:r>
              <a:rPr lang="en-US" dirty="0" err="1" smtClean="0"/>
              <a:t>fric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3-A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15111"/>
              </p:ext>
            </p:extLst>
          </p:nvPr>
        </p:nvGraphicFramePr>
        <p:xfrm>
          <a:off x="135898" y="2411200"/>
          <a:ext cx="26987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8" name="Equation" r:id="rId3" imgW="1892160" imgH="393480" progId="Equation.DSMT4">
                  <p:embed/>
                </p:oleObj>
              </mc:Choice>
              <mc:Fallback>
                <p:oleObj name="Equation" r:id="rId3" imgW="1892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98" y="2411200"/>
                        <a:ext cx="2698750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654267"/>
              </p:ext>
            </p:extLst>
          </p:nvPr>
        </p:nvGraphicFramePr>
        <p:xfrm>
          <a:off x="618461" y="4532940"/>
          <a:ext cx="4267200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9" name="Equation" r:id="rId5" imgW="3098520" imgH="1574640" progId="Equation.DSMT4">
                  <p:embed/>
                </p:oleObj>
              </mc:Choice>
              <mc:Fallback>
                <p:oleObj name="Equation" r:id="rId5" imgW="309852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461" y="4532940"/>
                        <a:ext cx="4267200" cy="217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471084"/>
              </p:ext>
            </p:extLst>
          </p:nvPr>
        </p:nvGraphicFramePr>
        <p:xfrm>
          <a:off x="603805" y="1673040"/>
          <a:ext cx="204628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0" name="Equation" r:id="rId7" imgW="1485720" imgH="457200" progId="Equation.DSMT4">
                  <p:embed/>
                </p:oleObj>
              </mc:Choice>
              <mc:Fallback>
                <p:oleObj name="Equation" r:id="rId7" imgW="1485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05" y="1673040"/>
                        <a:ext cx="2046287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085253"/>
              </p:ext>
            </p:extLst>
          </p:nvPr>
        </p:nvGraphicFramePr>
        <p:xfrm>
          <a:off x="3792281" y="1725810"/>
          <a:ext cx="18018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1" name="Equation" r:id="rId9" imgW="1307880" imgH="634680" progId="Equation.DSMT4">
                  <p:embed/>
                </p:oleObj>
              </mc:Choice>
              <mc:Fallback>
                <p:oleObj name="Equation" r:id="rId9" imgW="13078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281" y="1725810"/>
                        <a:ext cx="18018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1" y="1319515"/>
            <a:ext cx="21867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Change of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2281" y="1356478"/>
            <a:ext cx="21867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Shifted system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79514"/>
              </p:ext>
            </p:extLst>
          </p:nvPr>
        </p:nvGraphicFramePr>
        <p:xfrm>
          <a:off x="377825" y="809625"/>
          <a:ext cx="20478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2" name="Equation" r:id="rId11" imgW="1485720" imgH="228600" progId="Equation.DSMT4">
                  <p:embed/>
                </p:oleObj>
              </mc:Choice>
              <mc:Fallback>
                <p:oleObj name="Equation" r:id="rId11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809625"/>
                        <a:ext cx="2047875" cy="314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282950"/>
              </p:ext>
            </p:extLst>
          </p:nvPr>
        </p:nvGraphicFramePr>
        <p:xfrm>
          <a:off x="5468973" y="4719748"/>
          <a:ext cx="1226335" cy="41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3" name="Equation" r:id="rId13" imgW="672840" imgH="228600" progId="Equation.DSMT4">
                  <p:embed/>
                </p:oleObj>
              </mc:Choice>
              <mc:Fallback>
                <p:oleObj name="Equation" r:id="rId13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73" y="4719748"/>
                        <a:ext cx="1226335" cy="41577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957237" y="4740230"/>
            <a:ext cx="5174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9061" y="5361408"/>
            <a:ext cx="179690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the EQ point stable or unstable?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7489" y="5719899"/>
            <a:ext cx="14885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2502" y="2506314"/>
            <a:ext cx="57434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Same </a:t>
            </a:r>
            <a:r>
              <a:rPr lang="en-US" dirty="0" err="1" smtClean="0"/>
              <a:t>Lyapunov</a:t>
            </a:r>
            <a:r>
              <a:rPr lang="en-US" dirty="0" smtClean="0"/>
              <a:t> function </a:t>
            </a:r>
            <a:r>
              <a:rPr lang="en-US" u="sng" dirty="0" smtClean="0"/>
              <a:t>candidate</a:t>
            </a:r>
            <a:r>
              <a:rPr lang="en-US" dirty="0" smtClean="0"/>
              <a:t> that we used in notes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2971588"/>
            <a:ext cx="8577072" cy="1430292"/>
            <a:chOff x="0" y="2971588"/>
            <a:chExt cx="8577072" cy="143029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t="1941" b="63422"/>
            <a:stretch/>
          </p:blipFill>
          <p:spPr bwMode="auto">
            <a:xfrm>
              <a:off x="0" y="2971588"/>
              <a:ext cx="8577072" cy="143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1027463"/>
                </p:ext>
              </p:extLst>
            </p:nvPr>
          </p:nvGraphicFramePr>
          <p:xfrm>
            <a:off x="2531191" y="3003487"/>
            <a:ext cx="222639" cy="26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64" name="Equation" r:id="rId16" imgW="139680" imgH="164880" progId="Equation.DSMT4">
                    <p:embed/>
                  </p:oleObj>
                </mc:Choice>
                <mc:Fallback>
                  <p:oleObj name="Equation" r:id="rId16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1191" y="3003487"/>
                          <a:ext cx="222639" cy="26278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9276068"/>
                </p:ext>
              </p:extLst>
            </p:nvPr>
          </p:nvGraphicFramePr>
          <p:xfrm>
            <a:off x="2310736" y="3326071"/>
            <a:ext cx="223838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65" name="Equation" r:id="rId18" imgW="139680" imgH="164880" progId="Equation.DSMT4">
                    <p:embed/>
                  </p:oleObj>
                </mc:Choice>
                <mc:Fallback>
                  <p:oleObj name="Equation" r:id="rId18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0736" y="3326071"/>
                          <a:ext cx="223838" cy="2619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6464888"/>
                </p:ext>
              </p:extLst>
            </p:nvPr>
          </p:nvGraphicFramePr>
          <p:xfrm>
            <a:off x="4176617" y="3336704"/>
            <a:ext cx="165188" cy="193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66" name="Equation" r:id="rId20" imgW="139680" imgH="164880" progId="Equation.DSMT4">
                    <p:embed/>
                  </p:oleObj>
                </mc:Choice>
                <mc:Fallback>
                  <p:oleObj name="Equation" r:id="rId20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617" y="3336704"/>
                          <a:ext cx="165188" cy="19330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2973819"/>
                </p:ext>
              </p:extLst>
            </p:nvPr>
          </p:nvGraphicFramePr>
          <p:xfrm>
            <a:off x="4765066" y="3329830"/>
            <a:ext cx="165100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67" name="Equation" r:id="rId21" imgW="139579" imgH="164957" progId="Equation.DSMT4">
                    <p:embed/>
                  </p:oleObj>
                </mc:Choice>
                <mc:Fallback>
                  <p:oleObj name="Equation" r:id="rId21" imgW="139579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5066" y="3329830"/>
                          <a:ext cx="165100" cy="19367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67281"/>
                </p:ext>
              </p:extLst>
            </p:nvPr>
          </p:nvGraphicFramePr>
          <p:xfrm>
            <a:off x="5088203" y="3323480"/>
            <a:ext cx="165100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68" name="Equation" r:id="rId22" imgW="139579" imgH="164957" progId="Equation.DSMT4">
                    <p:embed/>
                  </p:oleObj>
                </mc:Choice>
                <mc:Fallback>
                  <p:oleObj name="Equation" r:id="rId22" imgW="139579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203" y="3323480"/>
                          <a:ext cx="165100" cy="19367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457200" y="262078"/>
            <a:ext cx="224471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Pend w/out </a:t>
            </a:r>
            <a:r>
              <a:rPr lang="en-US" dirty="0" err="1" smtClean="0"/>
              <a:t>fric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#3-B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30239"/>
              </p:ext>
            </p:extLst>
          </p:nvPr>
        </p:nvGraphicFramePr>
        <p:xfrm>
          <a:off x="457200" y="1896784"/>
          <a:ext cx="1339702" cy="43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53" name="Equation" r:id="rId3" imgW="622080" imgH="203040" progId="Equation.DSMT4">
                  <p:embed/>
                </p:oleObj>
              </mc:Choice>
              <mc:Fallback>
                <p:oleObj name="Equation" r:id="rId3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896784"/>
                        <a:ext cx="1339702" cy="43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8585" y="1161203"/>
            <a:ext cx="772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equilibrium points for each of the following and use a quadratic </a:t>
            </a:r>
            <a:r>
              <a:rPr lang="en-US" dirty="0" err="1" smtClean="0"/>
              <a:t>Lyapunov</a:t>
            </a:r>
            <a:r>
              <a:rPr lang="en-US" dirty="0" smtClean="0"/>
              <a:t> function candidate to determine stability of each </a:t>
            </a:r>
            <a:r>
              <a:rPr lang="en-US" dirty="0"/>
              <a:t>equilibrium </a:t>
            </a:r>
            <a:r>
              <a:rPr lang="en-US" dirty="0" smtClean="0"/>
              <a:t>point.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67475"/>
              </p:ext>
            </p:extLst>
          </p:nvPr>
        </p:nvGraphicFramePr>
        <p:xfrm>
          <a:off x="393404" y="2236360"/>
          <a:ext cx="1967024" cy="4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54" name="Equation" r:id="rId5" imgW="888840" imgH="203040" progId="Equation.DSMT4">
                  <p:embed/>
                </p:oleObj>
              </mc:Choice>
              <mc:Fallback>
                <p:oleObj name="Equation" r:id="rId5" imgW="88884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04" y="2236360"/>
                        <a:ext cx="1967024" cy="4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31292"/>
              </p:ext>
            </p:extLst>
          </p:nvPr>
        </p:nvGraphicFramePr>
        <p:xfrm>
          <a:off x="2832728" y="1896784"/>
          <a:ext cx="2122044" cy="86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55" name="Equation" r:id="rId7" imgW="1002960" imgH="406080" progId="Equation.DSMT4">
                  <p:embed/>
                </p:oleObj>
              </mc:Choice>
              <mc:Fallback>
                <p:oleObj name="Equation" r:id="rId7" imgW="1002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2728" y="1896784"/>
                        <a:ext cx="2122044" cy="860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71637"/>
              </p:ext>
            </p:extLst>
          </p:nvPr>
        </p:nvGraphicFramePr>
        <p:xfrm>
          <a:off x="5581023" y="1896784"/>
          <a:ext cx="2520988" cy="133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56" name="Equation" r:id="rId9" imgW="1295280" imgH="685800" progId="Equation.DSMT4">
                  <p:embed/>
                </p:oleObj>
              </mc:Choice>
              <mc:Fallback>
                <p:oleObj name="Equation" r:id="rId9" imgW="1295280" imgH="685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023" y="1896784"/>
                        <a:ext cx="2520988" cy="1331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924252"/>
              </p:ext>
            </p:extLst>
          </p:nvPr>
        </p:nvGraphicFramePr>
        <p:xfrm>
          <a:off x="1917511" y="4119629"/>
          <a:ext cx="1976239" cy="81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57" name="Equation" r:id="rId11" imgW="1041120" imgH="431640" progId="Equation.DSMT4">
                  <p:embed/>
                </p:oleObj>
              </mc:Choice>
              <mc:Fallback>
                <p:oleObj name="Equation" r:id="rId11" imgW="10411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511" y="4119629"/>
                        <a:ext cx="1976239" cy="81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289735"/>
              </p:ext>
            </p:extLst>
          </p:nvPr>
        </p:nvGraphicFramePr>
        <p:xfrm>
          <a:off x="1586834" y="5695522"/>
          <a:ext cx="244316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58" name="Equation" r:id="rId13" imgW="1066680" imgH="457200" progId="Equation.DSMT4">
                  <p:embed/>
                </p:oleObj>
              </mc:Choice>
              <mc:Fallback>
                <p:oleObj name="Equation" r:id="rId13" imgW="10666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834" y="5695522"/>
                        <a:ext cx="2443163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2258" y="5191585"/>
            <a:ext cx="772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quadratic </a:t>
            </a:r>
            <a:r>
              <a:rPr lang="en-US" dirty="0" err="1" smtClean="0"/>
              <a:t>Lyapunov</a:t>
            </a:r>
            <a:r>
              <a:rPr lang="en-US" dirty="0" smtClean="0"/>
              <a:t> function, find the conditions on </a:t>
            </a:r>
            <a:r>
              <a:rPr lang="en-US" dirty="0" err="1" smtClean="0"/>
              <a:t>a,b,c,d</a:t>
            </a:r>
            <a:r>
              <a:rPr lang="en-US" dirty="0" smtClean="0"/>
              <a:t> such that the system is stable at x=0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2259" y="3724295"/>
            <a:ext cx="772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quadratic </a:t>
            </a:r>
            <a:r>
              <a:rPr lang="en-US" dirty="0" err="1" smtClean="0"/>
              <a:t>Lyapunov</a:t>
            </a:r>
            <a:r>
              <a:rPr lang="en-US" dirty="0" smtClean="0"/>
              <a:t> function, find u=f(x) such that the system is stable at x=0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008447"/>
              </p:ext>
            </p:extLst>
          </p:nvPr>
        </p:nvGraphicFramePr>
        <p:xfrm>
          <a:off x="2809062" y="2860511"/>
          <a:ext cx="269398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59" name="Equation" r:id="rId15" imgW="1384200" imgH="482400" progId="Equation.DSMT4">
                  <p:embed/>
                </p:oleObj>
              </mc:Choice>
              <mc:Fallback>
                <p:oleObj name="Equation" r:id="rId15" imgW="138420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062" y="2860511"/>
                        <a:ext cx="2693988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9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3-B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696192"/>
              </p:ext>
            </p:extLst>
          </p:nvPr>
        </p:nvGraphicFramePr>
        <p:xfrm>
          <a:off x="746125" y="1225550"/>
          <a:ext cx="5154613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0" name="Equation" r:id="rId3" imgW="2425680" imgH="1346040" progId="Equation.DSMT4">
                  <p:embed/>
                </p:oleObj>
              </mc:Choice>
              <mc:Fallback>
                <p:oleObj name="Equation" r:id="rId3" imgW="2425680" imgH="1346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225550"/>
                        <a:ext cx="5154613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>
            <a:off x="1786270" y="1573619"/>
            <a:ext cx="414670" cy="74428"/>
          </a:xfrm>
          <a:custGeom>
            <a:avLst/>
            <a:gdLst>
              <a:gd name="connsiteX0" fmla="*/ 0 w 414670"/>
              <a:gd name="connsiteY0" fmla="*/ 31897 h 74428"/>
              <a:gd name="connsiteX1" fmla="*/ 340242 w 414670"/>
              <a:gd name="connsiteY1" fmla="*/ 0 h 74428"/>
              <a:gd name="connsiteX2" fmla="*/ 308344 w 414670"/>
              <a:gd name="connsiteY2" fmla="*/ 10632 h 74428"/>
              <a:gd name="connsiteX3" fmla="*/ 265814 w 414670"/>
              <a:gd name="connsiteY3" fmla="*/ 21265 h 74428"/>
              <a:gd name="connsiteX4" fmla="*/ 148856 w 414670"/>
              <a:gd name="connsiteY4" fmla="*/ 31897 h 74428"/>
              <a:gd name="connsiteX5" fmla="*/ 95693 w 414670"/>
              <a:gd name="connsiteY5" fmla="*/ 42530 h 74428"/>
              <a:gd name="connsiteX6" fmla="*/ 159488 w 414670"/>
              <a:gd name="connsiteY6" fmla="*/ 63795 h 74428"/>
              <a:gd name="connsiteX7" fmla="*/ 255181 w 414670"/>
              <a:gd name="connsiteY7" fmla="*/ 74428 h 74428"/>
              <a:gd name="connsiteX8" fmla="*/ 318977 w 414670"/>
              <a:gd name="connsiteY8" fmla="*/ 63795 h 74428"/>
              <a:gd name="connsiteX9" fmla="*/ 361507 w 414670"/>
              <a:gd name="connsiteY9" fmla="*/ 53162 h 74428"/>
              <a:gd name="connsiteX10" fmla="*/ 414670 w 414670"/>
              <a:gd name="connsiteY10" fmla="*/ 42530 h 74428"/>
              <a:gd name="connsiteX11" fmla="*/ 350874 w 414670"/>
              <a:gd name="connsiteY11" fmla="*/ 10632 h 74428"/>
              <a:gd name="connsiteX12" fmla="*/ 255181 w 414670"/>
              <a:gd name="connsiteY12" fmla="*/ 21265 h 74428"/>
              <a:gd name="connsiteX13" fmla="*/ 372139 w 414670"/>
              <a:gd name="connsiteY13" fmla="*/ 21265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670" h="74428">
                <a:moveTo>
                  <a:pt x="0" y="31897"/>
                </a:moveTo>
                <a:cubicBezTo>
                  <a:pt x="64250" y="24758"/>
                  <a:pt x="264206" y="0"/>
                  <a:pt x="340242" y="0"/>
                </a:cubicBezTo>
                <a:cubicBezTo>
                  <a:pt x="351450" y="0"/>
                  <a:pt x="319121" y="7553"/>
                  <a:pt x="308344" y="10632"/>
                </a:cubicBezTo>
                <a:cubicBezTo>
                  <a:pt x="294293" y="14646"/>
                  <a:pt x="280299" y="19334"/>
                  <a:pt x="265814" y="21265"/>
                </a:cubicBezTo>
                <a:cubicBezTo>
                  <a:pt x="227011" y="26439"/>
                  <a:pt x="187842" y="28353"/>
                  <a:pt x="148856" y="31897"/>
                </a:cubicBezTo>
                <a:cubicBezTo>
                  <a:pt x="131135" y="35441"/>
                  <a:pt x="89978" y="25385"/>
                  <a:pt x="95693" y="42530"/>
                </a:cubicBezTo>
                <a:cubicBezTo>
                  <a:pt x="102781" y="63795"/>
                  <a:pt x="137210" y="61320"/>
                  <a:pt x="159488" y="63795"/>
                </a:cubicBezTo>
                <a:lnTo>
                  <a:pt x="255181" y="74428"/>
                </a:lnTo>
                <a:cubicBezTo>
                  <a:pt x="276446" y="70884"/>
                  <a:pt x="297837" y="68023"/>
                  <a:pt x="318977" y="63795"/>
                </a:cubicBezTo>
                <a:cubicBezTo>
                  <a:pt x="333306" y="60929"/>
                  <a:pt x="347242" y="56332"/>
                  <a:pt x="361507" y="53162"/>
                </a:cubicBezTo>
                <a:cubicBezTo>
                  <a:pt x="379149" y="49242"/>
                  <a:pt x="396949" y="46074"/>
                  <a:pt x="414670" y="42530"/>
                </a:cubicBezTo>
                <a:cubicBezTo>
                  <a:pt x="398543" y="31779"/>
                  <a:pt x="372883" y="10632"/>
                  <a:pt x="350874" y="10632"/>
                </a:cubicBezTo>
                <a:cubicBezTo>
                  <a:pt x="318780" y="10632"/>
                  <a:pt x="226476" y="6912"/>
                  <a:pt x="255181" y="21265"/>
                </a:cubicBezTo>
                <a:cubicBezTo>
                  <a:pt x="290051" y="38701"/>
                  <a:pt x="333153" y="21265"/>
                  <a:pt x="372139" y="2126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15879" y="1733107"/>
            <a:ext cx="1796902" cy="1467293"/>
          </a:xfrm>
          <a:custGeom>
            <a:avLst/>
            <a:gdLst>
              <a:gd name="connsiteX0" fmla="*/ 0 w 1796902"/>
              <a:gd name="connsiteY0" fmla="*/ 0 h 1467293"/>
              <a:gd name="connsiteX1" fmla="*/ 191386 w 1796902"/>
              <a:gd name="connsiteY1" fmla="*/ 31898 h 1467293"/>
              <a:gd name="connsiteX2" fmla="*/ 361507 w 1796902"/>
              <a:gd name="connsiteY2" fmla="*/ 53163 h 1467293"/>
              <a:gd name="connsiteX3" fmla="*/ 595423 w 1796902"/>
              <a:gd name="connsiteY3" fmla="*/ 138223 h 1467293"/>
              <a:gd name="connsiteX4" fmla="*/ 733647 w 1796902"/>
              <a:gd name="connsiteY4" fmla="*/ 159488 h 1467293"/>
              <a:gd name="connsiteX5" fmla="*/ 839972 w 1796902"/>
              <a:gd name="connsiteY5" fmla="*/ 191386 h 1467293"/>
              <a:gd name="connsiteX6" fmla="*/ 1052623 w 1796902"/>
              <a:gd name="connsiteY6" fmla="*/ 223284 h 1467293"/>
              <a:gd name="connsiteX7" fmla="*/ 1265274 w 1796902"/>
              <a:gd name="connsiteY7" fmla="*/ 212651 h 1467293"/>
              <a:gd name="connsiteX8" fmla="*/ 1297172 w 1796902"/>
              <a:gd name="connsiteY8" fmla="*/ 202019 h 1467293"/>
              <a:gd name="connsiteX9" fmla="*/ 1722474 w 1796902"/>
              <a:gd name="connsiteY9" fmla="*/ 212651 h 1467293"/>
              <a:gd name="connsiteX10" fmla="*/ 1765005 w 1796902"/>
              <a:gd name="connsiteY10" fmla="*/ 244549 h 1467293"/>
              <a:gd name="connsiteX11" fmla="*/ 1796902 w 1796902"/>
              <a:gd name="connsiteY11" fmla="*/ 318977 h 1467293"/>
              <a:gd name="connsiteX12" fmla="*/ 1786270 w 1796902"/>
              <a:gd name="connsiteY12" fmla="*/ 404037 h 1467293"/>
              <a:gd name="connsiteX13" fmla="*/ 1754372 w 1796902"/>
              <a:gd name="connsiteY13" fmla="*/ 446567 h 1467293"/>
              <a:gd name="connsiteX14" fmla="*/ 1626781 w 1796902"/>
              <a:gd name="connsiteY14" fmla="*/ 574158 h 1467293"/>
              <a:gd name="connsiteX15" fmla="*/ 1594884 w 1796902"/>
              <a:gd name="connsiteY15" fmla="*/ 616688 h 1467293"/>
              <a:gd name="connsiteX16" fmla="*/ 1541721 w 1796902"/>
              <a:gd name="connsiteY16" fmla="*/ 680484 h 1467293"/>
              <a:gd name="connsiteX17" fmla="*/ 1531088 w 1796902"/>
              <a:gd name="connsiteY17" fmla="*/ 712381 h 1467293"/>
              <a:gd name="connsiteX18" fmla="*/ 1499191 w 1796902"/>
              <a:gd name="connsiteY18" fmla="*/ 733646 h 1467293"/>
              <a:gd name="connsiteX19" fmla="*/ 1414130 w 1796902"/>
              <a:gd name="connsiteY19" fmla="*/ 797442 h 1467293"/>
              <a:gd name="connsiteX20" fmla="*/ 1382233 w 1796902"/>
              <a:gd name="connsiteY20" fmla="*/ 818707 h 1467293"/>
              <a:gd name="connsiteX21" fmla="*/ 1350335 w 1796902"/>
              <a:gd name="connsiteY21" fmla="*/ 850605 h 1467293"/>
              <a:gd name="connsiteX22" fmla="*/ 1318437 w 1796902"/>
              <a:gd name="connsiteY22" fmla="*/ 988828 h 1467293"/>
              <a:gd name="connsiteX23" fmla="*/ 1297172 w 1796902"/>
              <a:gd name="connsiteY23" fmla="*/ 1031358 h 1467293"/>
              <a:gd name="connsiteX24" fmla="*/ 1286540 w 1796902"/>
              <a:gd name="connsiteY24" fmla="*/ 1073888 h 1467293"/>
              <a:gd name="connsiteX25" fmla="*/ 1265274 w 1796902"/>
              <a:gd name="connsiteY25" fmla="*/ 1137684 h 1467293"/>
              <a:gd name="connsiteX26" fmla="*/ 1254642 w 1796902"/>
              <a:gd name="connsiteY26" fmla="*/ 1169581 h 1467293"/>
              <a:gd name="connsiteX27" fmla="*/ 1233377 w 1796902"/>
              <a:gd name="connsiteY27" fmla="*/ 1201479 h 1467293"/>
              <a:gd name="connsiteX28" fmla="*/ 1222744 w 1796902"/>
              <a:gd name="connsiteY28" fmla="*/ 1360967 h 1467293"/>
              <a:gd name="connsiteX29" fmla="*/ 1190847 w 1796902"/>
              <a:gd name="connsiteY29" fmla="*/ 1244009 h 1467293"/>
              <a:gd name="connsiteX30" fmla="*/ 1254642 w 1796902"/>
              <a:gd name="connsiteY30" fmla="*/ 1403498 h 1467293"/>
              <a:gd name="connsiteX31" fmla="*/ 1297172 w 1796902"/>
              <a:gd name="connsiteY31" fmla="*/ 1467293 h 1467293"/>
              <a:gd name="connsiteX32" fmla="*/ 1307805 w 1796902"/>
              <a:gd name="connsiteY32" fmla="*/ 1435395 h 1467293"/>
              <a:gd name="connsiteX33" fmla="*/ 1329070 w 1796902"/>
              <a:gd name="connsiteY33" fmla="*/ 1297172 h 1467293"/>
              <a:gd name="connsiteX34" fmla="*/ 1318437 w 1796902"/>
              <a:gd name="connsiteY34" fmla="*/ 1265274 h 1467293"/>
              <a:gd name="connsiteX35" fmla="*/ 1297172 w 1796902"/>
              <a:gd name="connsiteY35" fmla="*/ 1286540 h 1467293"/>
              <a:gd name="connsiteX36" fmla="*/ 1201479 w 1796902"/>
              <a:gd name="connsiteY36" fmla="*/ 1286540 h 146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96902" h="1467293">
                <a:moveTo>
                  <a:pt x="0" y="0"/>
                </a:moveTo>
                <a:lnTo>
                  <a:pt x="191386" y="31898"/>
                </a:lnTo>
                <a:cubicBezTo>
                  <a:pt x="247926" y="40213"/>
                  <a:pt x="305627" y="41189"/>
                  <a:pt x="361507" y="53163"/>
                </a:cubicBezTo>
                <a:cubicBezTo>
                  <a:pt x="625671" y="109769"/>
                  <a:pt x="362020" y="77336"/>
                  <a:pt x="595423" y="138223"/>
                </a:cubicBezTo>
                <a:cubicBezTo>
                  <a:pt x="640530" y="149990"/>
                  <a:pt x="688094" y="149585"/>
                  <a:pt x="733647" y="159488"/>
                </a:cubicBezTo>
                <a:cubicBezTo>
                  <a:pt x="769805" y="167348"/>
                  <a:pt x="803688" y="184129"/>
                  <a:pt x="839972" y="191386"/>
                </a:cubicBezTo>
                <a:cubicBezTo>
                  <a:pt x="910257" y="205443"/>
                  <a:pt x="981739" y="212651"/>
                  <a:pt x="1052623" y="223284"/>
                </a:cubicBezTo>
                <a:cubicBezTo>
                  <a:pt x="1123507" y="219740"/>
                  <a:pt x="1194569" y="218799"/>
                  <a:pt x="1265274" y="212651"/>
                </a:cubicBezTo>
                <a:cubicBezTo>
                  <a:pt x="1276440" y="211680"/>
                  <a:pt x="1285964" y="202019"/>
                  <a:pt x="1297172" y="202019"/>
                </a:cubicBezTo>
                <a:cubicBezTo>
                  <a:pt x="1438984" y="202019"/>
                  <a:pt x="1580707" y="209107"/>
                  <a:pt x="1722474" y="212651"/>
                </a:cubicBezTo>
                <a:cubicBezTo>
                  <a:pt x="1736651" y="223284"/>
                  <a:pt x="1753472" y="231094"/>
                  <a:pt x="1765005" y="244549"/>
                </a:cubicBezTo>
                <a:cubicBezTo>
                  <a:pt x="1779339" y="261272"/>
                  <a:pt x="1789703" y="297379"/>
                  <a:pt x="1796902" y="318977"/>
                </a:cubicBezTo>
                <a:cubicBezTo>
                  <a:pt x="1793358" y="347330"/>
                  <a:pt x="1795306" y="376929"/>
                  <a:pt x="1786270" y="404037"/>
                </a:cubicBezTo>
                <a:cubicBezTo>
                  <a:pt x="1780666" y="420849"/>
                  <a:pt x="1766227" y="433395"/>
                  <a:pt x="1754372" y="446567"/>
                </a:cubicBezTo>
                <a:cubicBezTo>
                  <a:pt x="1754348" y="446594"/>
                  <a:pt x="1626806" y="574133"/>
                  <a:pt x="1626781" y="574158"/>
                </a:cubicBezTo>
                <a:cubicBezTo>
                  <a:pt x="1614250" y="586688"/>
                  <a:pt x="1606416" y="603233"/>
                  <a:pt x="1594884" y="616688"/>
                </a:cubicBezTo>
                <a:cubicBezTo>
                  <a:pt x="1566664" y="649612"/>
                  <a:pt x="1560523" y="642882"/>
                  <a:pt x="1541721" y="680484"/>
                </a:cubicBezTo>
                <a:cubicBezTo>
                  <a:pt x="1536709" y="690508"/>
                  <a:pt x="1538089" y="703629"/>
                  <a:pt x="1531088" y="712381"/>
                </a:cubicBezTo>
                <a:cubicBezTo>
                  <a:pt x="1523105" y="722359"/>
                  <a:pt x="1509525" y="726130"/>
                  <a:pt x="1499191" y="733646"/>
                </a:cubicBezTo>
                <a:cubicBezTo>
                  <a:pt x="1470528" y="754492"/>
                  <a:pt x="1442484" y="776177"/>
                  <a:pt x="1414130" y="797442"/>
                </a:cubicBezTo>
                <a:cubicBezTo>
                  <a:pt x="1403907" y="805109"/>
                  <a:pt x="1392050" y="810526"/>
                  <a:pt x="1382233" y="818707"/>
                </a:cubicBezTo>
                <a:cubicBezTo>
                  <a:pt x="1370681" y="828333"/>
                  <a:pt x="1360968" y="839972"/>
                  <a:pt x="1350335" y="850605"/>
                </a:cubicBezTo>
                <a:cubicBezTo>
                  <a:pt x="1339702" y="896679"/>
                  <a:pt x="1331779" y="943464"/>
                  <a:pt x="1318437" y="988828"/>
                </a:cubicBezTo>
                <a:cubicBezTo>
                  <a:pt x="1313965" y="1004034"/>
                  <a:pt x="1302737" y="1016517"/>
                  <a:pt x="1297172" y="1031358"/>
                </a:cubicBezTo>
                <a:cubicBezTo>
                  <a:pt x="1292041" y="1045041"/>
                  <a:pt x="1290739" y="1059891"/>
                  <a:pt x="1286540" y="1073888"/>
                </a:cubicBezTo>
                <a:cubicBezTo>
                  <a:pt x="1280099" y="1095358"/>
                  <a:pt x="1272363" y="1116419"/>
                  <a:pt x="1265274" y="1137684"/>
                </a:cubicBezTo>
                <a:cubicBezTo>
                  <a:pt x="1261730" y="1148316"/>
                  <a:pt x="1260859" y="1160256"/>
                  <a:pt x="1254642" y="1169581"/>
                </a:cubicBezTo>
                <a:lnTo>
                  <a:pt x="1233377" y="1201479"/>
                </a:lnTo>
                <a:cubicBezTo>
                  <a:pt x="1229833" y="1254642"/>
                  <a:pt x="1239593" y="1310421"/>
                  <a:pt x="1222744" y="1360967"/>
                </a:cubicBezTo>
                <a:cubicBezTo>
                  <a:pt x="1217593" y="1376420"/>
                  <a:pt x="1188276" y="1241438"/>
                  <a:pt x="1190847" y="1244009"/>
                </a:cubicBezTo>
                <a:cubicBezTo>
                  <a:pt x="1240657" y="1293819"/>
                  <a:pt x="1228135" y="1346066"/>
                  <a:pt x="1254642" y="1403498"/>
                </a:cubicBezTo>
                <a:cubicBezTo>
                  <a:pt x="1265352" y="1426703"/>
                  <a:pt x="1297172" y="1467293"/>
                  <a:pt x="1297172" y="1467293"/>
                </a:cubicBezTo>
                <a:cubicBezTo>
                  <a:pt x="1300716" y="1456660"/>
                  <a:pt x="1306101" y="1446473"/>
                  <a:pt x="1307805" y="1435395"/>
                </a:cubicBezTo>
                <a:cubicBezTo>
                  <a:pt x="1331300" y="1282674"/>
                  <a:pt x="1303476" y="1373950"/>
                  <a:pt x="1329070" y="1297172"/>
                </a:cubicBezTo>
                <a:cubicBezTo>
                  <a:pt x="1325526" y="1286539"/>
                  <a:pt x="1329070" y="1268818"/>
                  <a:pt x="1318437" y="1265274"/>
                </a:cubicBezTo>
                <a:cubicBezTo>
                  <a:pt x="1308927" y="1262104"/>
                  <a:pt x="1307035" y="1284747"/>
                  <a:pt x="1297172" y="1286540"/>
                </a:cubicBezTo>
                <a:cubicBezTo>
                  <a:pt x="1265789" y="1292246"/>
                  <a:pt x="1233377" y="1286540"/>
                  <a:pt x="1201479" y="12865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3-B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05916"/>
              </p:ext>
            </p:extLst>
          </p:nvPr>
        </p:nvGraphicFramePr>
        <p:xfrm>
          <a:off x="823913" y="1533525"/>
          <a:ext cx="6773862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4" name="Equation" r:id="rId3" imgW="3187440" imgH="1815840" progId="Equation.DSMT4">
                  <p:embed/>
                </p:oleObj>
              </mc:Choice>
              <mc:Fallback>
                <p:oleObj name="Equation" r:id="rId3" imgW="3187440" imgH="1815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533525"/>
                        <a:ext cx="6773862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3-B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77637"/>
              </p:ext>
            </p:extLst>
          </p:nvPr>
        </p:nvGraphicFramePr>
        <p:xfrm>
          <a:off x="160338" y="1146175"/>
          <a:ext cx="8921750" cy="48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7" name="Equation" r:id="rId3" imgW="6159240" imgH="3365280" progId="Equation.DSMT4">
                  <p:embed/>
                </p:oleObj>
              </mc:Choice>
              <mc:Fallback>
                <p:oleObj name="Equation" r:id="rId3" imgW="6159240" imgH="336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1146175"/>
                        <a:ext cx="8921750" cy="487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1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3-B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435522"/>
              </p:ext>
            </p:extLst>
          </p:nvPr>
        </p:nvGraphicFramePr>
        <p:xfrm>
          <a:off x="203200" y="1147763"/>
          <a:ext cx="8591550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7" name="Equation" r:id="rId3" imgW="6095880" imgH="3492360" progId="Equation.DSMT4">
                  <p:embed/>
                </p:oleObj>
              </mc:Choice>
              <mc:Fallback>
                <p:oleObj name="Equation" r:id="rId3" imgW="6095880" imgH="349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147763"/>
                        <a:ext cx="8591550" cy="492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74786"/>
              </p:ext>
            </p:extLst>
          </p:nvPr>
        </p:nvGraphicFramePr>
        <p:xfrm>
          <a:off x="4586288" y="1890713"/>
          <a:ext cx="2222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8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1890713"/>
                        <a:ext cx="2222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3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3-B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78533"/>
              </p:ext>
            </p:extLst>
          </p:nvPr>
        </p:nvGraphicFramePr>
        <p:xfrm>
          <a:off x="223283" y="1621983"/>
          <a:ext cx="8676167" cy="390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9" name="Equation" r:id="rId3" imgW="4622760" imgH="2082600" progId="Equation.DSMT4">
                  <p:embed/>
                </p:oleObj>
              </mc:Choice>
              <mc:Fallback>
                <p:oleObj name="Equation" r:id="rId3" imgW="4622760" imgH="20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83" y="1621983"/>
                        <a:ext cx="8676167" cy="3909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2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7149</TotalTime>
  <Words>2655</Words>
  <Application>Microsoft Office PowerPoint</Application>
  <PresentationFormat>On-screen Show (4:3)</PresentationFormat>
  <Paragraphs>438</Paragraphs>
  <Slides>124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124</vt:i4>
      </vt:variant>
    </vt:vector>
  </HeadingPairs>
  <TitlesOfParts>
    <vt:vector size="131" baseType="lpstr">
      <vt:lpstr>Arial</vt:lpstr>
      <vt:lpstr>Calibri</vt:lpstr>
      <vt:lpstr>Symbol</vt:lpstr>
      <vt:lpstr>Times New Roman</vt:lpstr>
      <vt:lpstr>Office Theme</vt:lpstr>
      <vt:lpstr>Equation</vt:lpstr>
      <vt:lpstr>MathType 6.0 Equation</vt:lpstr>
      <vt:lpstr>Example System: Predator Prey Model</vt:lpstr>
      <vt:lpstr>Example System: Predator Prey Model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Linearization of a Nonlinear System</vt:lpstr>
      <vt:lpstr>PowerPoint Presentation</vt:lpstr>
      <vt:lpstr>PowerPoint Presentation</vt:lpstr>
      <vt:lpstr>PowerPoint Presentation</vt:lpstr>
      <vt:lpstr>PowerPoint Presentation</vt:lpstr>
      <vt:lpstr>Example System: Predator Prey Model</vt:lpstr>
      <vt:lpstr>Example System: Predator Prey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Homework #3-A</vt:lpstr>
      <vt:lpstr>Homework 3-A</vt:lpstr>
      <vt:lpstr>Homework 3-A</vt:lpstr>
      <vt:lpstr>Homework 3-A</vt:lpstr>
      <vt:lpstr>Homework #3-B</vt:lpstr>
      <vt:lpstr>Homework 3-B</vt:lpstr>
      <vt:lpstr>Homework 3-B</vt:lpstr>
      <vt:lpstr>Homework 3-B</vt:lpstr>
      <vt:lpstr>Homework 3-B</vt:lpstr>
      <vt:lpstr>Homework 3-B</vt:lpstr>
      <vt:lpstr>Homework 3-B</vt:lpstr>
      <vt:lpstr>Homework 3-B</vt:lpstr>
      <vt:lpstr>Homework #3.C</vt:lpstr>
      <vt:lpstr>Homework 3.C</vt:lpstr>
      <vt:lpstr>Homework 3.C</vt:lpstr>
      <vt:lpstr>Homework 3.C</vt:lpstr>
      <vt:lpstr>Homework 3.C</vt:lpstr>
      <vt:lpstr>Homework 3.3 (sol)</vt:lpstr>
      <vt:lpstr>Homework 3.C</vt:lpstr>
      <vt:lpstr>Homework 3.C</vt:lpstr>
      <vt:lpstr>Homework 3.C</vt:lpstr>
      <vt:lpstr>Homework 3.C</vt:lpstr>
      <vt:lpstr>Homework 3.C</vt:lpstr>
      <vt:lpstr>Homework 3.D</vt:lpstr>
      <vt:lpstr>Homework 3.D (Sol)</vt:lpstr>
      <vt:lpstr>Homework 3.D (Sol)</vt:lpstr>
      <vt:lpstr>Homework 3.D (Sol)</vt:lpstr>
      <vt:lpstr>Homework 3.D (Sol)</vt:lpstr>
      <vt:lpstr>Homework 3.D (Sol)</vt:lpstr>
      <vt:lpstr>Homework 3.D (Sol)</vt:lpstr>
      <vt:lpstr>Homework 3.D (Sol)</vt:lpstr>
      <vt:lpstr>Homework 4.E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tburg</dc:creator>
  <cp:lastModifiedBy>Tim Burg</cp:lastModifiedBy>
  <cp:revision>349</cp:revision>
  <dcterms:created xsi:type="dcterms:W3CDTF">2010-01-15T14:46:54Z</dcterms:created>
  <dcterms:modified xsi:type="dcterms:W3CDTF">2015-02-23T16:01:43Z</dcterms:modified>
</cp:coreProperties>
</file>